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wdp" ContentType="image/vnd.ms-photo"/>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57"/>
  </p:notesMasterIdLst>
  <p:sldIdLst>
    <p:sldId id="329" r:id="rId2"/>
    <p:sldId id="331" r:id="rId3"/>
    <p:sldId id="339" r:id="rId4"/>
    <p:sldId id="348" r:id="rId5"/>
    <p:sldId id="352" r:id="rId6"/>
    <p:sldId id="351" r:id="rId7"/>
    <p:sldId id="350" r:id="rId8"/>
    <p:sldId id="349" r:id="rId9"/>
    <p:sldId id="375" r:id="rId10"/>
    <p:sldId id="353" r:id="rId11"/>
    <p:sldId id="354" r:id="rId12"/>
    <p:sldId id="343" r:id="rId13"/>
    <p:sldId id="342" r:id="rId14"/>
    <p:sldId id="347" r:id="rId15"/>
    <p:sldId id="360" r:id="rId16"/>
    <p:sldId id="379" r:id="rId17"/>
    <p:sldId id="335" r:id="rId18"/>
    <p:sldId id="330" r:id="rId19"/>
    <p:sldId id="361" r:id="rId20"/>
    <p:sldId id="362" r:id="rId21"/>
    <p:sldId id="363" r:id="rId22"/>
    <p:sldId id="364" r:id="rId23"/>
    <p:sldId id="365" r:id="rId24"/>
    <p:sldId id="366" r:id="rId25"/>
    <p:sldId id="382" r:id="rId26"/>
    <p:sldId id="346" r:id="rId27"/>
    <p:sldId id="337" r:id="rId28"/>
    <p:sldId id="338" r:id="rId29"/>
    <p:sldId id="367" r:id="rId30"/>
    <p:sldId id="345" r:id="rId31"/>
    <p:sldId id="355" r:id="rId32"/>
    <p:sldId id="356" r:id="rId33"/>
    <p:sldId id="344" r:id="rId34"/>
    <p:sldId id="357" r:id="rId35"/>
    <p:sldId id="370" r:id="rId36"/>
    <p:sldId id="371" r:id="rId37"/>
    <p:sldId id="372" r:id="rId38"/>
    <p:sldId id="383" r:id="rId39"/>
    <p:sldId id="380" r:id="rId40"/>
    <p:sldId id="369" r:id="rId41"/>
    <p:sldId id="303" r:id="rId42"/>
    <p:sldId id="368" r:id="rId43"/>
    <p:sldId id="358" r:id="rId44"/>
    <p:sldId id="316" r:id="rId45"/>
    <p:sldId id="326" r:id="rId46"/>
    <p:sldId id="317" r:id="rId47"/>
    <p:sldId id="378" r:id="rId48"/>
    <p:sldId id="381" r:id="rId49"/>
    <p:sldId id="321" r:id="rId50"/>
    <p:sldId id="322" r:id="rId51"/>
    <p:sldId id="376" r:id="rId52"/>
    <p:sldId id="327" r:id="rId53"/>
    <p:sldId id="373" r:id="rId54"/>
    <p:sldId id="374" r:id="rId55"/>
    <p:sldId id="377" r:id="rId5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CB9DD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940675A-B579-460E-94D1-54222C63F5D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485" autoAdjust="0"/>
    <p:restoredTop sz="79899" autoAdjust="0"/>
  </p:normalViewPr>
  <p:slideViewPr>
    <p:cSldViewPr>
      <p:cViewPr>
        <p:scale>
          <a:sx n="100" d="100"/>
          <a:sy n="100" d="100"/>
        </p:scale>
        <p:origin x="-872" y="-80"/>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notesMaster" Target="notesMasters/notesMaster1.xml"/><Relationship Id="rId58" Type="http://schemas.openxmlformats.org/officeDocument/2006/relationships/printerSettings" Target="printerSettings/printerSettings1.bin"/><Relationship Id="rId59" Type="http://schemas.openxmlformats.org/officeDocument/2006/relationships/presProps" Target="pres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viewProps" Target="viewProps.xml"/><Relationship Id="rId61" Type="http://schemas.openxmlformats.org/officeDocument/2006/relationships/theme" Target="theme/theme1.xml"/><Relationship Id="rId6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BE"/>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D93DC34-0320-42D4-8458-FC655C60844B}" type="datetimeFigureOut">
              <a:rPr lang="fr-FR" smtClean="0"/>
              <a:pPr/>
              <a:t>14/12/16</a:t>
            </a:fld>
            <a:endParaRPr lang="fr-BE"/>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fr-BE"/>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BE"/>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166D9AD-4A17-4538-8751-C428CA37BF96}" type="slidenum">
              <a:rPr lang="fr-BE" smtClean="0"/>
              <a:pPr/>
              <a:t>‹#›</a:t>
            </a:fld>
            <a:endParaRPr lang="fr-BE"/>
          </a:p>
        </p:txBody>
      </p:sp>
    </p:spTree>
    <p:extLst>
      <p:ext uri="{BB962C8B-B14F-4D97-AF65-F5344CB8AC3E}">
        <p14:creationId xmlns:p14="http://schemas.microsoft.com/office/powerpoint/2010/main" val="17355000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 Id="rId3" Type="http://schemas.openxmlformats.org/officeDocument/2006/relationships/hyperlink" Target="http://www.thinfilm.no/" TargetMode="Externa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(02/12/16 09:03) -----</a:t>
            </a:r>
          </a:p>
          <a:p>
            <a:endParaRPr lang="en-US"/>
          </a:p>
          <a:p>
            <a:endParaRPr lang="en-US"/>
          </a:p>
          <a:p>
            <a:endParaRPr lang="en-US"/>
          </a:p>
          <a:p>
            <a:endParaRPr lang="en-US"/>
          </a:p>
          <a:p>
            <a:endParaRPr lang="en-US"/>
          </a:p>
        </p:txBody>
      </p:sp>
      <p:sp>
        <p:nvSpPr>
          <p:cNvPr id="4" name="Slide Number Placeholder 3"/>
          <p:cNvSpPr>
            <a:spLocks noGrp="1"/>
          </p:cNvSpPr>
          <p:nvPr>
            <p:ph type="sldNum" sz="quarter" idx="10"/>
          </p:nvPr>
        </p:nvSpPr>
        <p:spPr/>
        <p:txBody>
          <a:bodyPr/>
          <a:lstStyle/>
          <a:p>
            <a:fld id="{5166D9AD-4A17-4538-8751-C428CA37BF96}" type="slidenum">
              <a:rPr lang="fr-BE" smtClean="0"/>
              <a:pPr/>
              <a:t>1</a:t>
            </a:fld>
            <a:endParaRPr lang="fr-BE"/>
          </a:p>
        </p:txBody>
      </p:sp>
    </p:spTree>
    <p:extLst>
      <p:ext uri="{BB962C8B-B14F-4D97-AF65-F5344CB8AC3E}">
        <p14:creationId xmlns:p14="http://schemas.microsoft.com/office/powerpoint/2010/main" val="25177023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dirty="0" smtClean="0"/>
              <a:t>Beaucoup était</a:t>
            </a:r>
            <a:r>
              <a:rPr lang="fr-FR" baseline="0" noProof="0" dirty="0" smtClean="0"/>
              <a:t> déjà dit sur Rudy </a:t>
            </a:r>
            <a:r>
              <a:rPr lang="fr-FR" baseline="0" noProof="0" dirty="0" err="1" smtClean="0"/>
              <a:t>Kurniawan</a:t>
            </a:r>
            <a:r>
              <a:rPr lang="fr-FR" baseline="0" noProof="0" dirty="0" smtClean="0"/>
              <a:t>.  Efforts de Maureen </a:t>
            </a:r>
            <a:r>
              <a:rPr lang="fr-FR" baseline="0" noProof="0" dirty="0" err="1" smtClean="0"/>
              <a:t>Downey</a:t>
            </a:r>
            <a:r>
              <a:rPr lang="fr-FR" baseline="0" noProof="0" dirty="0" smtClean="0"/>
              <a:t> et Wine </a:t>
            </a:r>
            <a:r>
              <a:rPr lang="fr-FR" baseline="0" noProof="0" dirty="0" err="1" smtClean="0"/>
              <a:t>Fraud</a:t>
            </a:r>
            <a:r>
              <a:rPr lang="fr-FR" baseline="0" noProof="0" dirty="0" smtClean="0"/>
              <a:t> et le CIA.  L’échelle de cette fraude est énorme</a:t>
            </a:r>
          </a:p>
          <a:p>
            <a:r>
              <a:rPr lang="fr-FR" baseline="0" noProof="0" dirty="0" smtClean="0"/>
              <a:t>Plus de 50% de ces bouteilles sont encore en circulation.  Nous sommes dans un ère </a:t>
            </a:r>
            <a:r>
              <a:rPr lang="fr-FR" baseline="0" noProof="0" dirty="0" err="1" smtClean="0"/>
              <a:t>pre</a:t>
            </a:r>
            <a:r>
              <a:rPr lang="fr-FR" baseline="0" noProof="0" dirty="0" smtClean="0"/>
              <a:t>- et post </a:t>
            </a:r>
            <a:r>
              <a:rPr lang="fr-FR" baseline="0" noProof="0" dirty="0" err="1" smtClean="0"/>
              <a:t>Kurniawan</a:t>
            </a:r>
            <a:r>
              <a:rPr lang="fr-FR" baseline="0" noProof="0" dirty="0" smtClean="0"/>
              <a:t>.   Il a montré à tout le monde, l’immense fortune qu’on pouvait faire avec les bouteilles fausses.</a:t>
            </a:r>
          </a:p>
          <a:p>
            <a:endParaRPr lang="fr-FR" baseline="0" noProof="0" dirty="0" smtClean="0"/>
          </a:p>
          <a:p>
            <a:endParaRPr lang="fr-FR" baseline="0" noProof="0" dirty="0" smtClean="0"/>
          </a:p>
          <a:p>
            <a:r>
              <a:rPr lang="fr-FR" baseline="0" noProof="0" dirty="0" smtClean="0"/>
              <a:t>USA – I billion dollars de vin contrefait </a:t>
            </a:r>
            <a:r>
              <a:rPr lang="fr-FR" baseline="0" noProof="0" dirty="0" err="1" smtClean="0"/>
              <a:t>éstimé</a:t>
            </a:r>
            <a:r>
              <a:rPr lang="fr-FR" baseline="0" noProof="0" dirty="0" smtClean="0"/>
              <a:t> par Wine </a:t>
            </a:r>
            <a:r>
              <a:rPr lang="fr-FR" baseline="0" noProof="0" dirty="0" err="1" smtClean="0"/>
              <a:t>Fraud</a:t>
            </a:r>
            <a:endParaRPr lang="fr-FR" baseline="0" noProof="0" dirty="0" smtClean="0"/>
          </a:p>
          <a:p>
            <a:endParaRPr lang="fr-FR" baseline="0" noProof="0" dirty="0" smtClean="0"/>
          </a:p>
          <a:p>
            <a:r>
              <a:rPr lang="fr-FR" baseline="0" noProof="0" dirty="0" smtClean="0"/>
              <a:t>Sa recette pour vieux Pomerol:   2002 Liberty </a:t>
            </a:r>
            <a:r>
              <a:rPr lang="fr-FR" baseline="0" noProof="0" dirty="0" err="1" smtClean="0"/>
              <a:t>Bay</a:t>
            </a:r>
            <a:r>
              <a:rPr lang="fr-FR" baseline="0" noProof="0" dirty="0" smtClean="0"/>
              <a:t> </a:t>
            </a:r>
            <a:r>
              <a:rPr lang="fr-FR" baseline="0" noProof="0" dirty="0" err="1" smtClean="0"/>
              <a:t>Cellars</a:t>
            </a:r>
            <a:r>
              <a:rPr lang="fr-FR" baseline="0" noProof="0" dirty="0" smtClean="0"/>
              <a:t> Merlot</a:t>
            </a:r>
          </a:p>
          <a:p>
            <a:endParaRPr lang="en-US" dirty="0"/>
          </a:p>
        </p:txBody>
      </p:sp>
      <p:sp>
        <p:nvSpPr>
          <p:cNvPr id="4" name="Slide Number Placeholder 3"/>
          <p:cNvSpPr>
            <a:spLocks noGrp="1"/>
          </p:cNvSpPr>
          <p:nvPr>
            <p:ph type="sldNum" sz="quarter" idx="10"/>
          </p:nvPr>
        </p:nvSpPr>
        <p:spPr/>
        <p:txBody>
          <a:bodyPr/>
          <a:lstStyle/>
          <a:p>
            <a:fld id="{5166D9AD-4A17-4538-8751-C428CA37BF96}" type="slidenum">
              <a:rPr lang="fr-BE" smtClean="0"/>
              <a:pPr/>
              <a:t>10</a:t>
            </a:fld>
            <a:endParaRPr lang="fr-BE"/>
          </a:p>
        </p:txBody>
      </p:sp>
    </p:spTree>
    <p:extLst>
      <p:ext uri="{BB962C8B-B14F-4D97-AF65-F5344CB8AC3E}">
        <p14:creationId xmlns:p14="http://schemas.microsoft.com/office/powerpoint/2010/main" val="38678999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noProof="0" dirty="0" smtClean="0"/>
              <a:t>Le bureau de Kurniawan avec quelques bouteilles fictives et oui, il y a un magnum</a:t>
            </a:r>
            <a:r>
              <a:rPr lang="fr-BE" baseline="0" noProof="0" dirty="0" smtClean="0"/>
              <a:t> de Le Pin dans le premier rang.</a:t>
            </a:r>
            <a:endParaRPr lang="fr-BE" noProof="0" dirty="0"/>
          </a:p>
        </p:txBody>
      </p:sp>
      <p:sp>
        <p:nvSpPr>
          <p:cNvPr id="4" name="Slide Number Placeholder 3"/>
          <p:cNvSpPr>
            <a:spLocks noGrp="1"/>
          </p:cNvSpPr>
          <p:nvPr>
            <p:ph type="sldNum" sz="quarter" idx="10"/>
          </p:nvPr>
        </p:nvSpPr>
        <p:spPr/>
        <p:txBody>
          <a:bodyPr/>
          <a:lstStyle/>
          <a:p>
            <a:fld id="{5166D9AD-4A17-4538-8751-C428CA37BF96}" type="slidenum">
              <a:rPr lang="fr-BE" smtClean="0"/>
              <a:pPr/>
              <a:t>11</a:t>
            </a:fld>
            <a:endParaRPr lang="fr-BE"/>
          </a:p>
        </p:txBody>
      </p:sp>
    </p:spTree>
    <p:extLst>
      <p:ext uri="{BB962C8B-B14F-4D97-AF65-F5344CB8AC3E}">
        <p14:creationId xmlns:p14="http://schemas.microsoft.com/office/powerpoint/2010/main" val="2703600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Destruction des</a:t>
            </a:r>
            <a:r>
              <a:rPr lang="en-US" baseline="0" dirty="0" smtClean="0"/>
              <a:t> </a:t>
            </a:r>
            <a:r>
              <a:rPr lang="en-US" baseline="0" dirty="0" err="1" smtClean="0"/>
              <a:t>bouteilles</a:t>
            </a:r>
            <a:r>
              <a:rPr lang="en-US" baseline="0" dirty="0" smtClean="0"/>
              <a:t> </a:t>
            </a:r>
            <a:r>
              <a:rPr lang="en-US" baseline="0" dirty="0" err="1" smtClean="0"/>
              <a:t>fausses</a:t>
            </a:r>
            <a:r>
              <a:rPr lang="en-US" baseline="0" dirty="0" smtClean="0"/>
              <a:t> de </a:t>
            </a:r>
            <a:r>
              <a:rPr lang="en-US" baseline="0" dirty="0" err="1" smtClean="0"/>
              <a:t>Kurniawan</a:t>
            </a:r>
            <a:endParaRPr lang="en-US" dirty="0"/>
          </a:p>
        </p:txBody>
      </p:sp>
      <p:sp>
        <p:nvSpPr>
          <p:cNvPr id="4" name="Slide Number Placeholder 3"/>
          <p:cNvSpPr>
            <a:spLocks noGrp="1"/>
          </p:cNvSpPr>
          <p:nvPr>
            <p:ph type="sldNum" sz="quarter" idx="10"/>
          </p:nvPr>
        </p:nvSpPr>
        <p:spPr/>
        <p:txBody>
          <a:bodyPr/>
          <a:lstStyle/>
          <a:p>
            <a:fld id="{5166D9AD-4A17-4538-8751-C428CA37BF96}" type="slidenum">
              <a:rPr lang="fr-BE" smtClean="0"/>
              <a:pPr/>
              <a:t>12</a:t>
            </a:fld>
            <a:endParaRPr lang="fr-BE"/>
          </a:p>
        </p:txBody>
      </p:sp>
    </p:spTree>
    <p:extLst>
      <p:ext uri="{BB962C8B-B14F-4D97-AF65-F5344CB8AC3E}">
        <p14:creationId xmlns:p14="http://schemas.microsoft.com/office/powerpoint/2010/main" val="25870224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BE" noProof="0" dirty="0" smtClean="0"/>
              <a:t>Probleme</a:t>
            </a:r>
            <a:r>
              <a:rPr lang="fr-BE" baseline="0" noProof="0" dirty="0" smtClean="0"/>
              <a:t> avec le Ahso tire-bouchon et le Coravin c’est que nous pouvons les utiliser pour extraire le vin sans abimer le bouchon. </a:t>
            </a:r>
          </a:p>
          <a:p>
            <a:endParaRPr lang="fr-BE" noProof="0" dirty="0"/>
          </a:p>
        </p:txBody>
      </p:sp>
      <p:sp>
        <p:nvSpPr>
          <p:cNvPr id="4" name="Slide Number Placeholder 3"/>
          <p:cNvSpPr>
            <a:spLocks noGrp="1"/>
          </p:cNvSpPr>
          <p:nvPr>
            <p:ph type="sldNum" sz="quarter" idx="10"/>
          </p:nvPr>
        </p:nvSpPr>
        <p:spPr/>
        <p:txBody>
          <a:bodyPr/>
          <a:lstStyle/>
          <a:p>
            <a:fld id="{5166D9AD-4A17-4538-8751-C428CA37BF96}" type="slidenum">
              <a:rPr lang="fr-BE" smtClean="0"/>
              <a:pPr/>
              <a:t>14</a:t>
            </a:fld>
            <a:endParaRPr lang="fr-BE"/>
          </a:p>
        </p:txBody>
      </p:sp>
    </p:spTree>
    <p:extLst>
      <p:ext uri="{BB962C8B-B14F-4D97-AF65-F5344CB8AC3E}">
        <p14:creationId xmlns:p14="http://schemas.microsoft.com/office/powerpoint/2010/main" val="26277156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noProof="0" dirty="0" smtClean="0"/>
              <a:t>Bouteilles réutilisés:</a:t>
            </a:r>
          </a:p>
          <a:p>
            <a:endParaRPr lang="fr-BE" noProof="0" dirty="0" smtClean="0"/>
          </a:p>
          <a:p>
            <a:r>
              <a:rPr lang="fr-BE" noProof="0" dirty="0" smtClean="0"/>
              <a:t>A gauche:  Bouteille de Cheval Blanc 1947</a:t>
            </a:r>
            <a:r>
              <a:rPr lang="fr-BE" baseline="0" noProof="0" dirty="0" smtClean="0"/>
              <a:t> rempli et servi à une dégustation en Decembre 2012 à DRC en Bourgogne</a:t>
            </a:r>
          </a:p>
          <a:p>
            <a:r>
              <a:rPr lang="fr-BE" baseline="0" noProof="0" dirty="0" smtClean="0"/>
              <a:t>A droite:  La même bouteille de Cheval Blanc 1947 rempli er servi à une dégustation en Mai 2013 à Vergelegen en Afrique du Sud</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5166D9AD-4A17-4538-8751-C428CA37BF96}" type="slidenum">
              <a:rPr lang="fr-BE" smtClean="0"/>
              <a:pPr/>
              <a:t>15</a:t>
            </a:fld>
            <a:endParaRPr lang="fr-BE"/>
          </a:p>
        </p:txBody>
      </p:sp>
    </p:spTree>
    <p:extLst>
      <p:ext uri="{BB962C8B-B14F-4D97-AF65-F5344CB8AC3E}">
        <p14:creationId xmlns:p14="http://schemas.microsoft.com/office/powerpoint/2010/main" val="12992316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noProof="0" dirty="0" smtClean="0"/>
              <a:t>Bouteille</a:t>
            </a:r>
            <a:r>
              <a:rPr lang="fr-BE" baseline="0" noProof="0" dirty="0" smtClean="0"/>
              <a:t> vide et bouchon de Chateau Lafite trouvé à vendre sur le site internet Alibaba (L’Amazon de la Chine)</a:t>
            </a:r>
            <a:endParaRPr lang="fr-BE" noProof="0" dirty="0"/>
          </a:p>
        </p:txBody>
      </p:sp>
      <p:sp>
        <p:nvSpPr>
          <p:cNvPr id="4" name="Slide Number Placeholder 3"/>
          <p:cNvSpPr>
            <a:spLocks noGrp="1"/>
          </p:cNvSpPr>
          <p:nvPr>
            <p:ph type="sldNum" sz="quarter" idx="10"/>
          </p:nvPr>
        </p:nvSpPr>
        <p:spPr/>
        <p:txBody>
          <a:bodyPr/>
          <a:lstStyle/>
          <a:p>
            <a:fld id="{5166D9AD-4A17-4538-8751-C428CA37BF96}" type="slidenum">
              <a:rPr lang="fr-BE" smtClean="0"/>
              <a:pPr/>
              <a:t>16</a:t>
            </a:fld>
            <a:endParaRPr lang="fr-BE"/>
          </a:p>
        </p:txBody>
      </p:sp>
    </p:spTree>
    <p:extLst>
      <p:ext uri="{BB962C8B-B14F-4D97-AF65-F5344CB8AC3E}">
        <p14:creationId xmlns:p14="http://schemas.microsoft.com/office/powerpoint/2010/main" val="25591118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dirty="0" smtClean="0"/>
              <a:t>Bouteille</a:t>
            </a:r>
            <a:r>
              <a:rPr lang="fr-FR" baseline="0" noProof="0" dirty="0" smtClean="0"/>
              <a:t> de Le Pin – assez facile à dire que ce n’est pas le vrai.  Mais nous pouvons rien faire car nous sommes protégé pour la marque Le Pin à Pomerol mais nous ne pouvions pas enregistré la marque Le Pin à Bordeaux (à cause de l’arbre « trop connu »)</a:t>
            </a:r>
          </a:p>
          <a:p>
            <a:endParaRPr lang="fr-FR" baseline="0" noProof="0" dirty="0" smtClean="0"/>
          </a:p>
          <a:p>
            <a:endParaRPr lang="fr-FR" noProof="0" dirty="0"/>
          </a:p>
        </p:txBody>
      </p:sp>
      <p:sp>
        <p:nvSpPr>
          <p:cNvPr id="4" name="Slide Number Placeholder 3"/>
          <p:cNvSpPr>
            <a:spLocks noGrp="1"/>
          </p:cNvSpPr>
          <p:nvPr>
            <p:ph type="sldNum" sz="quarter" idx="10"/>
          </p:nvPr>
        </p:nvSpPr>
        <p:spPr/>
        <p:txBody>
          <a:bodyPr/>
          <a:lstStyle/>
          <a:p>
            <a:fld id="{5166D9AD-4A17-4538-8751-C428CA37BF96}" type="slidenum">
              <a:rPr lang="fr-BE" smtClean="0"/>
              <a:pPr/>
              <a:t>18</a:t>
            </a:fld>
            <a:endParaRPr lang="fr-BE"/>
          </a:p>
        </p:txBody>
      </p:sp>
    </p:spTree>
    <p:extLst>
      <p:ext uri="{BB962C8B-B14F-4D97-AF65-F5344CB8AC3E}">
        <p14:creationId xmlns:p14="http://schemas.microsoft.com/office/powerpoint/2010/main" val="38965793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noProof="0" dirty="0" smtClean="0"/>
              <a:t>Toutes les verres</a:t>
            </a:r>
            <a:r>
              <a:rPr lang="fr-BE" baseline="0" noProof="0" dirty="0" smtClean="0"/>
              <a:t> utilisées dans ces bouteilles dans une caisse de 1950 Petrus sont differentes.</a:t>
            </a:r>
          </a:p>
          <a:p>
            <a:r>
              <a:rPr lang="fr-BE" baseline="0" noProof="0" dirty="0" smtClean="0"/>
              <a:t>Il faut être vigiliant pour la verre, l’etiquette, le bouchon, la capsule (note la ligne jaune)</a:t>
            </a:r>
          </a:p>
          <a:p>
            <a:endParaRPr lang="en-US" dirty="0"/>
          </a:p>
        </p:txBody>
      </p:sp>
      <p:sp>
        <p:nvSpPr>
          <p:cNvPr id="4" name="Slide Number Placeholder 3"/>
          <p:cNvSpPr>
            <a:spLocks noGrp="1"/>
          </p:cNvSpPr>
          <p:nvPr>
            <p:ph type="sldNum" sz="quarter" idx="10"/>
          </p:nvPr>
        </p:nvSpPr>
        <p:spPr/>
        <p:txBody>
          <a:bodyPr/>
          <a:lstStyle/>
          <a:p>
            <a:fld id="{5166D9AD-4A17-4538-8751-C428CA37BF96}" type="slidenum">
              <a:rPr lang="fr-BE" smtClean="0"/>
              <a:pPr/>
              <a:t>19</a:t>
            </a:fld>
            <a:endParaRPr lang="fr-BE"/>
          </a:p>
        </p:txBody>
      </p:sp>
    </p:spTree>
    <p:extLst>
      <p:ext uri="{BB962C8B-B14F-4D97-AF65-F5344CB8AC3E}">
        <p14:creationId xmlns:p14="http://schemas.microsoft.com/office/powerpoint/2010/main" val="42008800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dirty="0" smtClean="0"/>
              <a:t>Il faut faire la recherche,</a:t>
            </a:r>
            <a:r>
              <a:rPr lang="fr-FR" baseline="0" noProof="0" dirty="0" smtClean="0"/>
              <a:t> car Barton &amp; </a:t>
            </a:r>
            <a:r>
              <a:rPr lang="fr-FR" baseline="0" noProof="0" dirty="0" err="1" smtClean="0"/>
              <a:t>Guestier</a:t>
            </a:r>
            <a:r>
              <a:rPr lang="fr-FR" baseline="0" noProof="0" dirty="0" smtClean="0"/>
              <a:t> n’a pas mise en bouteille le 1990 Margaux</a:t>
            </a:r>
            <a:endParaRPr lang="fr-FR" noProof="0" dirty="0"/>
          </a:p>
        </p:txBody>
      </p:sp>
      <p:sp>
        <p:nvSpPr>
          <p:cNvPr id="4" name="Slide Number Placeholder 3"/>
          <p:cNvSpPr>
            <a:spLocks noGrp="1"/>
          </p:cNvSpPr>
          <p:nvPr>
            <p:ph type="sldNum" sz="quarter" idx="10"/>
          </p:nvPr>
        </p:nvSpPr>
        <p:spPr/>
        <p:txBody>
          <a:bodyPr/>
          <a:lstStyle/>
          <a:p>
            <a:fld id="{5166D9AD-4A17-4538-8751-C428CA37BF96}" type="slidenum">
              <a:rPr lang="fr-BE" smtClean="0"/>
              <a:pPr/>
              <a:t>20</a:t>
            </a:fld>
            <a:endParaRPr lang="fr-BE"/>
          </a:p>
        </p:txBody>
      </p:sp>
    </p:spTree>
    <p:extLst>
      <p:ext uri="{BB962C8B-B14F-4D97-AF65-F5344CB8AC3E}">
        <p14:creationId xmlns:p14="http://schemas.microsoft.com/office/powerpoint/2010/main" val="1093010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dirty="0" smtClean="0"/>
              <a:t>Cette bouteille de</a:t>
            </a:r>
            <a:r>
              <a:rPr lang="fr-FR" baseline="0" noProof="0" dirty="0" smtClean="0"/>
              <a:t> Haut Brion 1945 semble authentique à la première vue mais le bouchon, la verre et l’étiquette sont faux.</a:t>
            </a:r>
            <a:endParaRPr lang="fr-FR" noProof="0" dirty="0"/>
          </a:p>
        </p:txBody>
      </p:sp>
      <p:sp>
        <p:nvSpPr>
          <p:cNvPr id="4" name="Slide Number Placeholder 3"/>
          <p:cNvSpPr>
            <a:spLocks noGrp="1"/>
          </p:cNvSpPr>
          <p:nvPr>
            <p:ph type="sldNum" sz="quarter" idx="10"/>
          </p:nvPr>
        </p:nvSpPr>
        <p:spPr/>
        <p:txBody>
          <a:bodyPr/>
          <a:lstStyle/>
          <a:p>
            <a:fld id="{5166D9AD-4A17-4538-8751-C428CA37BF96}" type="slidenum">
              <a:rPr lang="fr-BE" smtClean="0"/>
              <a:pPr/>
              <a:t>21</a:t>
            </a:fld>
            <a:endParaRPr lang="fr-BE"/>
          </a:p>
        </p:txBody>
      </p:sp>
    </p:spTree>
    <p:extLst>
      <p:ext uri="{BB962C8B-B14F-4D97-AF65-F5344CB8AC3E}">
        <p14:creationId xmlns:p14="http://schemas.microsoft.com/office/powerpoint/2010/main" val="13373446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Bouteille</a:t>
            </a:r>
            <a:r>
              <a:rPr lang="en-US" dirty="0" smtClean="0"/>
              <a:t> </a:t>
            </a:r>
            <a:r>
              <a:rPr lang="en-US" dirty="0" err="1" smtClean="0"/>
              <a:t>typique</a:t>
            </a:r>
            <a:r>
              <a:rPr lang="en-US" baseline="0" dirty="0" smtClean="0"/>
              <a:t> </a:t>
            </a:r>
            <a:r>
              <a:rPr lang="en-US" baseline="0" dirty="0" err="1" smtClean="0"/>
              <a:t>trouvé</a:t>
            </a:r>
            <a:r>
              <a:rPr lang="en-US" baseline="0" dirty="0" smtClean="0"/>
              <a:t> </a:t>
            </a:r>
            <a:r>
              <a:rPr lang="en-US" baseline="0" dirty="0" err="1" smtClean="0"/>
              <a:t>dans</a:t>
            </a:r>
            <a:r>
              <a:rPr lang="en-US" baseline="0" dirty="0" smtClean="0"/>
              <a:t> un </a:t>
            </a:r>
            <a:r>
              <a:rPr lang="en-US" baseline="0" dirty="0" err="1" smtClean="0"/>
              <a:t>supermarché</a:t>
            </a:r>
            <a:r>
              <a:rPr lang="en-US" baseline="0" dirty="0" smtClean="0"/>
              <a:t> en Chine</a:t>
            </a:r>
            <a:endParaRPr lang="en-US" dirty="0"/>
          </a:p>
        </p:txBody>
      </p:sp>
      <p:sp>
        <p:nvSpPr>
          <p:cNvPr id="4" name="Slide Number Placeholder 3"/>
          <p:cNvSpPr>
            <a:spLocks noGrp="1"/>
          </p:cNvSpPr>
          <p:nvPr>
            <p:ph type="sldNum" sz="quarter" idx="10"/>
          </p:nvPr>
        </p:nvSpPr>
        <p:spPr/>
        <p:txBody>
          <a:bodyPr/>
          <a:lstStyle/>
          <a:p>
            <a:fld id="{5166D9AD-4A17-4538-8751-C428CA37BF96}" type="slidenum">
              <a:rPr lang="fr-BE" smtClean="0"/>
              <a:pPr/>
              <a:t>2</a:t>
            </a:fld>
            <a:endParaRPr lang="fr-BE"/>
          </a:p>
        </p:txBody>
      </p:sp>
    </p:spTree>
    <p:extLst>
      <p:ext uri="{BB962C8B-B14F-4D97-AF65-F5344CB8AC3E}">
        <p14:creationId xmlns:p14="http://schemas.microsoft.com/office/powerpoint/2010/main" val="13297322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dirty="0" smtClean="0"/>
              <a:t>Il faut un loup</a:t>
            </a:r>
            <a:r>
              <a:rPr lang="fr-FR" baseline="0" noProof="0" dirty="0" smtClean="0"/>
              <a:t> très puissant pour détecter la colle autour de l’étiquette de cette bouteille de Haut Brion</a:t>
            </a:r>
            <a:endParaRPr lang="fr-FR" noProof="0" dirty="0"/>
          </a:p>
        </p:txBody>
      </p:sp>
      <p:sp>
        <p:nvSpPr>
          <p:cNvPr id="4" name="Slide Number Placeholder 3"/>
          <p:cNvSpPr>
            <a:spLocks noGrp="1"/>
          </p:cNvSpPr>
          <p:nvPr>
            <p:ph type="sldNum" sz="quarter" idx="10"/>
          </p:nvPr>
        </p:nvSpPr>
        <p:spPr/>
        <p:txBody>
          <a:bodyPr/>
          <a:lstStyle/>
          <a:p>
            <a:fld id="{5166D9AD-4A17-4538-8751-C428CA37BF96}" type="slidenum">
              <a:rPr lang="fr-BE" smtClean="0"/>
              <a:pPr/>
              <a:t>22</a:t>
            </a:fld>
            <a:endParaRPr lang="fr-BE"/>
          </a:p>
        </p:txBody>
      </p:sp>
    </p:spTree>
    <p:extLst>
      <p:ext uri="{BB962C8B-B14F-4D97-AF65-F5344CB8AC3E}">
        <p14:creationId xmlns:p14="http://schemas.microsoft.com/office/powerpoint/2010/main" val="31266200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dirty="0" smtClean="0"/>
              <a:t>Ces deux étiquettes de Le Pin semblent assez similaire</a:t>
            </a:r>
            <a:r>
              <a:rPr lang="fr-FR" baseline="0" noProof="0" dirty="0" smtClean="0"/>
              <a:t> mais:</a:t>
            </a:r>
          </a:p>
          <a:p>
            <a:endParaRPr lang="fr-FR" baseline="0" noProof="0" dirty="0" smtClean="0"/>
          </a:p>
          <a:p>
            <a:r>
              <a:rPr lang="fr-FR" baseline="0" noProof="0" dirty="0" smtClean="0"/>
              <a:t>Produit de France</a:t>
            </a:r>
          </a:p>
          <a:p>
            <a:r>
              <a:rPr lang="fr-FR" baseline="0" noProof="0" dirty="0" smtClean="0"/>
              <a:t>Le 2 dans la date de 1982</a:t>
            </a:r>
          </a:p>
          <a:p>
            <a:r>
              <a:rPr lang="fr-FR" baseline="0" noProof="0" dirty="0" smtClean="0"/>
              <a:t>Le contenu dans les caractères typographique différente</a:t>
            </a:r>
          </a:p>
          <a:p>
            <a:r>
              <a:rPr lang="fr-FR" baseline="0" noProof="0" dirty="0" smtClean="0"/>
              <a:t>France qui manque de bande noire</a:t>
            </a:r>
            <a:endParaRPr lang="fr-FR" noProof="0" dirty="0"/>
          </a:p>
        </p:txBody>
      </p:sp>
      <p:sp>
        <p:nvSpPr>
          <p:cNvPr id="4" name="Slide Number Placeholder 3"/>
          <p:cNvSpPr>
            <a:spLocks noGrp="1"/>
          </p:cNvSpPr>
          <p:nvPr>
            <p:ph type="sldNum" sz="quarter" idx="10"/>
          </p:nvPr>
        </p:nvSpPr>
        <p:spPr/>
        <p:txBody>
          <a:bodyPr/>
          <a:lstStyle/>
          <a:p>
            <a:fld id="{5166D9AD-4A17-4538-8751-C428CA37BF96}" type="slidenum">
              <a:rPr lang="fr-BE" smtClean="0"/>
              <a:pPr/>
              <a:t>23</a:t>
            </a:fld>
            <a:endParaRPr lang="fr-BE"/>
          </a:p>
        </p:txBody>
      </p:sp>
    </p:spTree>
    <p:extLst>
      <p:ext uri="{BB962C8B-B14F-4D97-AF65-F5344CB8AC3E}">
        <p14:creationId xmlns:p14="http://schemas.microsoft.com/office/powerpoint/2010/main" val="40479090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dirty="0" smtClean="0"/>
              <a:t>Un zoom montre le fait que l’encre est saigné</a:t>
            </a:r>
            <a:r>
              <a:rPr lang="fr-FR" baseline="0" noProof="0" dirty="0" smtClean="0"/>
              <a:t> et n’est pas nette en relief.  L’impression était fait avec une aiguille et ne pas par une machine.</a:t>
            </a:r>
          </a:p>
          <a:p>
            <a:endParaRPr lang="fr-FR" baseline="0" noProof="0" dirty="0" smtClean="0"/>
          </a:p>
          <a:p>
            <a:endParaRPr lang="en-US" dirty="0"/>
          </a:p>
        </p:txBody>
      </p:sp>
      <p:sp>
        <p:nvSpPr>
          <p:cNvPr id="4" name="Slide Number Placeholder 3"/>
          <p:cNvSpPr>
            <a:spLocks noGrp="1"/>
          </p:cNvSpPr>
          <p:nvPr>
            <p:ph type="sldNum" sz="quarter" idx="10"/>
          </p:nvPr>
        </p:nvSpPr>
        <p:spPr/>
        <p:txBody>
          <a:bodyPr/>
          <a:lstStyle/>
          <a:p>
            <a:fld id="{5166D9AD-4A17-4538-8751-C428CA37BF96}" type="slidenum">
              <a:rPr lang="fr-BE" smtClean="0"/>
              <a:pPr/>
              <a:t>24</a:t>
            </a:fld>
            <a:endParaRPr lang="fr-BE"/>
          </a:p>
        </p:txBody>
      </p:sp>
    </p:spTree>
    <p:extLst>
      <p:ext uri="{BB962C8B-B14F-4D97-AF65-F5344CB8AC3E}">
        <p14:creationId xmlns:p14="http://schemas.microsoft.com/office/powerpoint/2010/main" val="23082244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dirty="0" smtClean="0"/>
              <a:t>Vente de Le Pin 1982 trouvé hier</a:t>
            </a:r>
            <a:r>
              <a:rPr lang="fr-FR" baseline="0" noProof="0" dirty="0" smtClean="0"/>
              <a:t> sur un site italien basé à Monte Carlo</a:t>
            </a:r>
            <a:endParaRPr lang="fr-FR" noProof="0" dirty="0"/>
          </a:p>
        </p:txBody>
      </p:sp>
      <p:sp>
        <p:nvSpPr>
          <p:cNvPr id="4" name="Slide Number Placeholder 3"/>
          <p:cNvSpPr>
            <a:spLocks noGrp="1"/>
          </p:cNvSpPr>
          <p:nvPr>
            <p:ph type="sldNum" sz="quarter" idx="10"/>
          </p:nvPr>
        </p:nvSpPr>
        <p:spPr/>
        <p:txBody>
          <a:bodyPr/>
          <a:lstStyle/>
          <a:p>
            <a:fld id="{5166D9AD-4A17-4538-8751-C428CA37BF96}" type="slidenum">
              <a:rPr lang="fr-BE" smtClean="0"/>
              <a:pPr/>
              <a:t>25</a:t>
            </a:fld>
            <a:endParaRPr lang="fr-BE"/>
          </a:p>
        </p:txBody>
      </p:sp>
    </p:spTree>
    <p:extLst>
      <p:ext uri="{BB962C8B-B14F-4D97-AF65-F5344CB8AC3E}">
        <p14:creationId xmlns:p14="http://schemas.microsoft.com/office/powerpoint/2010/main" val="10451310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dirty="0" smtClean="0"/>
              <a:t>Cette bouteille fictive est peut-être plus facile à</a:t>
            </a:r>
            <a:r>
              <a:rPr lang="fr-FR" baseline="0" noProof="0" dirty="0" smtClean="0"/>
              <a:t> détecter comme fausse – A noter le packaging typiquement Chinois, la confusion des appellation et l’écriture de </a:t>
            </a:r>
            <a:r>
              <a:rPr lang="fr-FR" baseline="0" noProof="0" dirty="0" err="1" smtClean="0"/>
              <a:t>Bordeduo</a:t>
            </a:r>
            <a:endParaRPr lang="fr-FR" baseline="0" noProof="0" dirty="0" smtClean="0"/>
          </a:p>
          <a:p>
            <a:endParaRPr lang="en-US" dirty="0"/>
          </a:p>
        </p:txBody>
      </p:sp>
      <p:sp>
        <p:nvSpPr>
          <p:cNvPr id="4" name="Slide Number Placeholder 3"/>
          <p:cNvSpPr>
            <a:spLocks noGrp="1"/>
          </p:cNvSpPr>
          <p:nvPr>
            <p:ph type="sldNum" sz="quarter" idx="10"/>
          </p:nvPr>
        </p:nvSpPr>
        <p:spPr/>
        <p:txBody>
          <a:bodyPr/>
          <a:lstStyle/>
          <a:p>
            <a:fld id="{5166D9AD-4A17-4538-8751-C428CA37BF96}" type="slidenum">
              <a:rPr lang="fr-BE" smtClean="0"/>
              <a:pPr/>
              <a:t>26</a:t>
            </a:fld>
            <a:endParaRPr lang="fr-BE"/>
          </a:p>
        </p:txBody>
      </p:sp>
    </p:spTree>
    <p:extLst>
      <p:ext uri="{BB962C8B-B14F-4D97-AF65-F5344CB8AC3E}">
        <p14:creationId xmlns:p14="http://schemas.microsoft.com/office/powerpoint/2010/main" val="2667510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dirty="0" smtClean="0"/>
              <a:t>Unicornes sont les bouteilles qui n’ont jamais</a:t>
            </a:r>
            <a:r>
              <a:rPr lang="fr-FR" baseline="0" noProof="0" dirty="0" smtClean="0"/>
              <a:t> été produit soit dans le millésime (Le Pin 2003) ou soit dans un grand format</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5166D9AD-4A17-4538-8751-C428CA37BF96}" type="slidenum">
              <a:rPr lang="fr-BE" smtClean="0"/>
              <a:pPr/>
              <a:t>27</a:t>
            </a:fld>
            <a:endParaRPr lang="fr-BE"/>
          </a:p>
        </p:txBody>
      </p:sp>
    </p:spTree>
    <p:extLst>
      <p:ext uri="{BB962C8B-B14F-4D97-AF65-F5344CB8AC3E}">
        <p14:creationId xmlns:p14="http://schemas.microsoft.com/office/powerpoint/2010/main" val="11569169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dirty="0" smtClean="0"/>
              <a:t>Ces</a:t>
            </a:r>
            <a:r>
              <a:rPr lang="fr-FR" baseline="0" noProof="0" dirty="0" smtClean="0"/>
              <a:t> magnums de DRC 1945:  La domaine a dit plusieurs fois qu’ils n’ont jamais mis en bouteille en format plus large que 750 ml dans le millésime 1945</a:t>
            </a:r>
          </a:p>
          <a:p>
            <a:r>
              <a:rPr lang="fr-FR" baseline="0" noProof="0" dirty="0" smtClean="0"/>
              <a:t>En 1945 le domaine n’a produit que deux barriques de la Romanée Conti (dernier millésime non greffé)</a:t>
            </a:r>
            <a:endParaRPr lang="fr-FR" noProof="0" dirty="0"/>
          </a:p>
        </p:txBody>
      </p:sp>
      <p:sp>
        <p:nvSpPr>
          <p:cNvPr id="4" name="Slide Number Placeholder 3"/>
          <p:cNvSpPr>
            <a:spLocks noGrp="1"/>
          </p:cNvSpPr>
          <p:nvPr>
            <p:ph type="sldNum" sz="quarter" idx="10"/>
          </p:nvPr>
        </p:nvSpPr>
        <p:spPr/>
        <p:txBody>
          <a:bodyPr/>
          <a:lstStyle/>
          <a:p>
            <a:fld id="{5166D9AD-4A17-4538-8751-C428CA37BF96}" type="slidenum">
              <a:rPr lang="fr-BE" smtClean="0"/>
              <a:pPr/>
              <a:t>28</a:t>
            </a:fld>
            <a:endParaRPr lang="fr-BE"/>
          </a:p>
        </p:txBody>
      </p:sp>
    </p:spTree>
    <p:extLst>
      <p:ext uri="{BB962C8B-B14F-4D97-AF65-F5344CB8AC3E}">
        <p14:creationId xmlns:p14="http://schemas.microsoft.com/office/powerpoint/2010/main" val="38632643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dirty="0" smtClean="0"/>
              <a:t>Un</a:t>
            </a:r>
            <a:r>
              <a:rPr lang="fr-FR" baseline="0" noProof="0" dirty="0" smtClean="0"/>
              <a:t> très bon exemple d’une “unicorne” – Volume de 6 litres</a:t>
            </a:r>
          </a:p>
          <a:p>
            <a:r>
              <a:rPr lang="fr-FR" baseline="0" noProof="0" dirty="0" smtClean="0"/>
              <a:t>Bordeaux ne produisait pas les formats de 5 litres et plus grand avant le millésime 1978</a:t>
            </a:r>
            <a:endParaRPr lang="fr-FR" noProof="0" dirty="0"/>
          </a:p>
        </p:txBody>
      </p:sp>
      <p:sp>
        <p:nvSpPr>
          <p:cNvPr id="4" name="Slide Number Placeholder 3"/>
          <p:cNvSpPr>
            <a:spLocks noGrp="1"/>
          </p:cNvSpPr>
          <p:nvPr>
            <p:ph type="sldNum" sz="quarter" idx="10"/>
          </p:nvPr>
        </p:nvSpPr>
        <p:spPr/>
        <p:txBody>
          <a:bodyPr/>
          <a:lstStyle/>
          <a:p>
            <a:fld id="{5166D9AD-4A17-4538-8751-C428CA37BF96}" type="slidenum">
              <a:rPr lang="fr-BE" smtClean="0"/>
              <a:pPr/>
              <a:t>29</a:t>
            </a:fld>
            <a:endParaRPr lang="fr-BE"/>
          </a:p>
        </p:txBody>
      </p:sp>
    </p:spTree>
    <p:extLst>
      <p:ext uri="{BB962C8B-B14F-4D97-AF65-F5344CB8AC3E}">
        <p14:creationId xmlns:p14="http://schemas.microsoft.com/office/powerpoint/2010/main" val="5190638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dirty="0" smtClean="0"/>
              <a:t>Il y a beaucoup</a:t>
            </a:r>
            <a:r>
              <a:rPr lang="fr-FR" baseline="0" noProof="0" dirty="0" smtClean="0"/>
              <a:t> des ressources mais je cite quelques beaux exemplaires:</a:t>
            </a:r>
          </a:p>
          <a:p>
            <a:endParaRPr lang="fr-FR" baseline="0" noProof="0" dirty="0" smtClean="0"/>
          </a:p>
          <a:p>
            <a:r>
              <a:rPr lang="fr-FR" sz="1200" b="1" kern="1200" noProof="0" dirty="0" smtClean="0">
                <a:solidFill>
                  <a:schemeClr val="tx1"/>
                </a:solidFill>
                <a:latin typeface="+mn-lt"/>
                <a:ea typeface="+mn-ea"/>
                <a:cs typeface="+mn-cs"/>
              </a:rPr>
              <a:t>CLOSURE:   Cedar Code</a:t>
            </a:r>
            <a:r>
              <a:rPr lang="fr-FR" sz="1200" b="0" kern="1200" noProof="0" dirty="0" smtClean="0">
                <a:solidFill>
                  <a:schemeClr val="tx1"/>
                </a:solidFill>
                <a:latin typeface="+mn-lt"/>
                <a:ea typeface="+mn-ea"/>
                <a:cs typeface="+mn-cs"/>
              </a:rPr>
              <a:t>,</a:t>
            </a:r>
            <a:r>
              <a:rPr lang="fr-FR" sz="1200" b="0" kern="1200" baseline="0" noProof="0" dirty="0" smtClean="0">
                <a:solidFill>
                  <a:schemeClr val="tx1"/>
                </a:solidFill>
                <a:latin typeface="+mn-lt"/>
                <a:ea typeface="+mn-ea"/>
                <a:cs typeface="+mn-cs"/>
              </a:rPr>
              <a:t> </a:t>
            </a:r>
            <a:r>
              <a:rPr lang="fr-FR" sz="1200" b="1" kern="1200" noProof="0" dirty="0" smtClean="0">
                <a:solidFill>
                  <a:schemeClr val="tx1"/>
                </a:solidFill>
                <a:latin typeface="+mn-lt"/>
                <a:ea typeface="+mn-ea"/>
                <a:cs typeface="+mn-cs"/>
              </a:rPr>
              <a:t> </a:t>
            </a:r>
            <a:r>
              <a:rPr lang="fr-FR" sz="1200" b="1" kern="1200" noProof="0" dirty="0" err="1" smtClean="0">
                <a:solidFill>
                  <a:schemeClr val="tx1"/>
                </a:solidFill>
                <a:latin typeface="+mn-lt"/>
                <a:ea typeface="+mn-ea"/>
                <a:cs typeface="+mn-cs"/>
              </a:rPr>
              <a:t>Selinko</a:t>
            </a:r>
            <a:r>
              <a:rPr lang="fr-FR" sz="1200" b="1" kern="1200" noProof="0" dirty="0" smtClean="0">
                <a:solidFill>
                  <a:schemeClr val="tx1"/>
                </a:solidFill>
                <a:latin typeface="+mn-lt"/>
                <a:ea typeface="+mn-ea"/>
                <a:cs typeface="+mn-cs"/>
              </a:rPr>
              <a:t> and Inside Secure,</a:t>
            </a:r>
            <a:r>
              <a:rPr lang="fr-FR" sz="1200" b="1" kern="1200" baseline="0" noProof="0" dirty="0" smtClean="0">
                <a:solidFill>
                  <a:schemeClr val="tx1"/>
                </a:solidFill>
                <a:latin typeface="+mn-lt"/>
                <a:ea typeface="+mn-ea"/>
                <a:cs typeface="+mn-cs"/>
              </a:rPr>
              <a:t> </a:t>
            </a:r>
            <a:r>
              <a:rPr lang="fr-FR" sz="1200" b="0" kern="1200" baseline="0" noProof="0" dirty="0" smtClean="0">
                <a:solidFill>
                  <a:schemeClr val="tx1"/>
                </a:solidFill>
                <a:latin typeface="+mn-lt"/>
                <a:ea typeface="+mn-ea"/>
                <a:cs typeface="+mn-cs"/>
              </a:rPr>
              <a:t> </a:t>
            </a:r>
            <a:r>
              <a:rPr lang="fr-FR" sz="1200" b="1" kern="1200" noProof="0" dirty="0" err="1" smtClean="0">
                <a:solidFill>
                  <a:schemeClr val="tx1"/>
                </a:solidFill>
                <a:latin typeface="+mn-lt"/>
                <a:ea typeface="+mn-ea"/>
                <a:cs typeface="+mn-cs"/>
              </a:rPr>
              <a:t>Prooftag</a:t>
            </a:r>
            <a:r>
              <a:rPr lang="fr-FR" sz="1200" b="1" kern="1200" noProof="0" dirty="0" smtClean="0">
                <a:solidFill>
                  <a:schemeClr val="tx1"/>
                </a:solidFill>
                <a:latin typeface="+mn-lt"/>
                <a:ea typeface="+mn-ea"/>
                <a:cs typeface="+mn-cs"/>
              </a:rPr>
              <a:t>, </a:t>
            </a:r>
            <a:r>
              <a:rPr lang="fr-FR" sz="1200" b="1" kern="1200" noProof="0" dirty="0" err="1" smtClean="0">
                <a:solidFill>
                  <a:schemeClr val="tx1"/>
                </a:solidFill>
                <a:latin typeface="+mn-lt"/>
                <a:ea typeface="+mn-ea"/>
                <a:cs typeface="+mn-cs"/>
              </a:rPr>
              <a:t>Tesa</a:t>
            </a:r>
            <a:r>
              <a:rPr lang="fr-FR" sz="1200" b="1" kern="1200" noProof="0" dirty="0" smtClean="0">
                <a:solidFill>
                  <a:schemeClr val="tx1"/>
                </a:solidFill>
                <a:latin typeface="+mn-lt"/>
                <a:ea typeface="+mn-ea"/>
                <a:cs typeface="+mn-cs"/>
              </a:rPr>
              <a:t> </a:t>
            </a:r>
            <a:r>
              <a:rPr lang="fr-FR" sz="1200" b="1" kern="1200" noProof="0" dirty="0" err="1" smtClean="0">
                <a:solidFill>
                  <a:schemeClr val="tx1"/>
                </a:solidFill>
                <a:latin typeface="+mn-lt"/>
                <a:ea typeface="+mn-ea"/>
                <a:cs typeface="+mn-cs"/>
              </a:rPr>
              <a:t>Scribos</a:t>
            </a:r>
            <a:r>
              <a:rPr lang="fr-FR" sz="1200" b="1" kern="1200" baseline="0" noProof="0" dirty="0" smtClean="0">
                <a:solidFill>
                  <a:schemeClr val="tx1"/>
                </a:solidFill>
                <a:latin typeface="+mn-lt"/>
                <a:ea typeface="+mn-ea"/>
                <a:cs typeface="+mn-cs"/>
              </a:rPr>
              <a:t> et </a:t>
            </a:r>
            <a:r>
              <a:rPr lang="fr-FR" sz="1200" b="1" kern="1200" noProof="0" dirty="0" smtClean="0">
                <a:solidFill>
                  <a:schemeClr val="tx1"/>
                </a:solidFill>
                <a:latin typeface="+mn-lt"/>
                <a:ea typeface="+mn-ea"/>
                <a:cs typeface="+mn-cs"/>
                <a:hlinkClick r:id="rId3"/>
              </a:rPr>
              <a:t>Thin Film</a:t>
            </a:r>
            <a:endParaRPr lang="fr-FR" sz="1200" b="1" kern="1200" noProof="0" dirty="0" smtClean="0">
              <a:solidFill>
                <a:schemeClr val="tx1"/>
              </a:solidFill>
              <a:latin typeface="+mn-lt"/>
              <a:ea typeface="+mn-ea"/>
              <a:cs typeface="+mn-cs"/>
            </a:endParaRPr>
          </a:p>
          <a:p>
            <a:endParaRPr lang="fr-FR" sz="1200" b="1" kern="1200" noProof="0" dirty="0" smtClean="0">
              <a:solidFill>
                <a:schemeClr val="tx1"/>
              </a:solidFill>
              <a:latin typeface="+mn-lt"/>
              <a:ea typeface="+mn-ea"/>
              <a:cs typeface="+mn-cs"/>
            </a:endParaRPr>
          </a:p>
          <a:p>
            <a:r>
              <a:rPr lang="fr-FR" sz="1200" b="1" kern="1200" noProof="0" dirty="0" smtClean="0">
                <a:solidFill>
                  <a:schemeClr val="tx1"/>
                </a:solidFill>
                <a:latin typeface="+mn-lt"/>
                <a:ea typeface="+mn-ea"/>
                <a:cs typeface="+mn-cs"/>
              </a:rPr>
              <a:t>BOUTEILLES:</a:t>
            </a:r>
            <a:r>
              <a:rPr lang="fr-FR" sz="1200" b="1" kern="1200" baseline="0" noProof="0" dirty="0" smtClean="0">
                <a:solidFill>
                  <a:schemeClr val="tx1"/>
                </a:solidFill>
                <a:latin typeface="+mn-lt"/>
                <a:ea typeface="+mn-ea"/>
                <a:cs typeface="+mn-cs"/>
              </a:rPr>
              <a:t>   </a:t>
            </a:r>
            <a:r>
              <a:rPr lang="fr-FR" sz="1200" b="1" kern="1200" baseline="0" noProof="0" dirty="0" err="1" smtClean="0">
                <a:solidFill>
                  <a:schemeClr val="tx1"/>
                </a:solidFill>
                <a:latin typeface="+mn-lt"/>
                <a:ea typeface="+mn-ea"/>
                <a:cs typeface="+mn-cs"/>
              </a:rPr>
              <a:t>Saverglass</a:t>
            </a:r>
            <a:r>
              <a:rPr lang="fr-FR" sz="1200" b="1" kern="1200" baseline="0" noProof="0" dirty="0" smtClean="0">
                <a:solidFill>
                  <a:schemeClr val="tx1"/>
                </a:solidFill>
                <a:latin typeface="+mn-lt"/>
                <a:ea typeface="+mn-ea"/>
                <a:cs typeface="+mn-cs"/>
              </a:rPr>
              <a:t> – fait mesure avec codes gravées sur la bouteille.</a:t>
            </a:r>
          </a:p>
          <a:p>
            <a:endParaRPr lang="fr-FR" sz="1200" b="1" kern="1200" baseline="0" noProof="0" dirty="0" smtClean="0">
              <a:solidFill>
                <a:schemeClr val="tx1"/>
              </a:solidFill>
              <a:latin typeface="+mn-lt"/>
              <a:ea typeface="+mn-ea"/>
              <a:cs typeface="+mn-cs"/>
            </a:endParaRPr>
          </a:p>
          <a:p>
            <a:r>
              <a:rPr lang="fr-FR" sz="1200" b="1" kern="1200" baseline="0" noProof="0" dirty="0" smtClean="0">
                <a:solidFill>
                  <a:schemeClr val="tx1"/>
                </a:solidFill>
                <a:latin typeface="+mn-lt"/>
                <a:ea typeface="+mn-ea"/>
                <a:cs typeface="+mn-cs"/>
              </a:rPr>
              <a:t>Chai Wine </a:t>
            </a:r>
            <a:r>
              <a:rPr lang="fr-FR" sz="1200" b="1" kern="1200" baseline="0" noProof="0" dirty="0" err="1" smtClean="0">
                <a:solidFill>
                  <a:schemeClr val="tx1"/>
                </a:solidFill>
                <a:latin typeface="+mn-lt"/>
                <a:ea typeface="+mn-ea"/>
                <a:cs typeface="+mn-cs"/>
              </a:rPr>
              <a:t>Vault</a:t>
            </a:r>
            <a:endParaRPr lang="fr-FR" sz="1200" b="1" kern="1200" baseline="0" noProof="0" dirty="0" smtClean="0">
              <a:solidFill>
                <a:schemeClr val="tx1"/>
              </a:solidFill>
              <a:latin typeface="+mn-lt"/>
              <a:ea typeface="+mn-ea"/>
              <a:cs typeface="+mn-cs"/>
            </a:endParaRPr>
          </a:p>
          <a:p>
            <a:endParaRPr lang="fr-FR" sz="1200" b="1" kern="1200" baseline="0" noProof="0" dirty="0" smtClean="0">
              <a:solidFill>
                <a:schemeClr val="tx1"/>
              </a:solidFill>
              <a:latin typeface="+mn-lt"/>
              <a:ea typeface="+mn-ea"/>
              <a:cs typeface="+mn-cs"/>
            </a:endParaRPr>
          </a:p>
          <a:p>
            <a:r>
              <a:rPr lang="fr-FR" sz="1200" b="1" kern="1200" baseline="0" noProof="0" dirty="0" smtClean="0">
                <a:solidFill>
                  <a:schemeClr val="tx1"/>
                </a:solidFill>
                <a:latin typeface="+mn-lt"/>
                <a:ea typeface="+mn-ea"/>
                <a:cs typeface="+mn-cs"/>
              </a:rPr>
              <a:t>Important d’identifier et parler du succès de chaque système pour le authenticité et la traçabilité</a:t>
            </a:r>
          </a:p>
          <a:p>
            <a:endParaRPr lang="fr-FR" sz="1200" b="1" kern="1200" baseline="0" noProof="0" dirty="0" smtClean="0">
              <a:solidFill>
                <a:schemeClr val="tx1"/>
              </a:solidFill>
              <a:latin typeface="+mn-lt"/>
              <a:ea typeface="+mn-ea"/>
              <a:cs typeface="+mn-cs"/>
            </a:endParaRPr>
          </a:p>
          <a:p>
            <a:endParaRPr lang="en-US" sz="1200" b="1" kern="1200" dirty="0" smtClean="0">
              <a:solidFill>
                <a:schemeClr val="tx1"/>
              </a:solidFill>
              <a:latin typeface="+mn-lt"/>
              <a:ea typeface="+mn-ea"/>
              <a:cs typeface="+mn-cs"/>
            </a:endParaRPr>
          </a:p>
          <a:p>
            <a:endParaRPr lang="en-US" sz="1200" b="1" kern="1200" dirty="0" smtClean="0">
              <a:solidFill>
                <a:schemeClr val="tx1"/>
              </a:solidFill>
              <a:latin typeface="+mn-lt"/>
              <a:ea typeface="+mn-ea"/>
              <a:cs typeface="+mn-cs"/>
            </a:endParaRPr>
          </a:p>
          <a:p>
            <a:endParaRPr lang="en-US" sz="1200" b="1" kern="1200" dirty="0" smtClean="0">
              <a:solidFill>
                <a:schemeClr val="tx1"/>
              </a:solidFill>
              <a:latin typeface="+mn-lt"/>
              <a:ea typeface="+mn-ea"/>
              <a:cs typeface="+mn-cs"/>
            </a:endParaRPr>
          </a:p>
          <a:p>
            <a:endParaRPr lang="en-US" sz="1200" b="1" kern="1200" dirty="0" smtClean="0">
              <a:solidFill>
                <a:schemeClr val="tx1"/>
              </a:solidFill>
              <a:latin typeface="+mn-lt"/>
              <a:ea typeface="+mn-ea"/>
              <a:cs typeface="+mn-cs"/>
            </a:endParaRPr>
          </a:p>
          <a:p>
            <a:endParaRPr lang="en-US" sz="1200" b="1" kern="1200" dirty="0" smtClean="0">
              <a:solidFill>
                <a:schemeClr val="tx1"/>
              </a:solidFill>
              <a:latin typeface="+mn-lt"/>
              <a:ea typeface="+mn-ea"/>
              <a:cs typeface="+mn-cs"/>
            </a:endParaRPr>
          </a:p>
          <a:p>
            <a:endParaRPr lang="en-US" sz="1200" b="1"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166D9AD-4A17-4538-8751-C428CA37BF96}" type="slidenum">
              <a:rPr lang="fr-BE" smtClean="0"/>
              <a:pPr/>
              <a:t>31</a:t>
            </a:fld>
            <a:endParaRPr lang="fr-BE"/>
          </a:p>
        </p:txBody>
      </p:sp>
    </p:spTree>
    <p:extLst>
      <p:ext uri="{BB962C8B-B14F-4D97-AF65-F5344CB8AC3E}">
        <p14:creationId xmlns:p14="http://schemas.microsoft.com/office/powerpoint/2010/main" val="8786298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1" kern="1200" noProof="0" dirty="0" smtClean="0">
                <a:solidFill>
                  <a:schemeClr val="tx1"/>
                </a:solidFill>
                <a:latin typeface="+mn-lt"/>
                <a:ea typeface="+mn-ea"/>
                <a:cs typeface="+mn-cs"/>
              </a:rPr>
              <a:t>le format de code 2D le plus employé dans le monde qui est d'ores et déjà le standard de fait. Ce format, le QR code (Quick </a:t>
            </a:r>
            <a:r>
              <a:rPr lang="fr-FR" sz="1200" b="1" kern="1200" noProof="0" dirty="0" err="1" smtClean="0">
                <a:solidFill>
                  <a:schemeClr val="tx1"/>
                </a:solidFill>
                <a:latin typeface="+mn-lt"/>
                <a:ea typeface="+mn-ea"/>
                <a:cs typeface="+mn-cs"/>
              </a:rPr>
              <a:t>Response</a:t>
            </a:r>
            <a:r>
              <a:rPr lang="fr-FR" sz="1200" b="1" kern="1200" noProof="0" dirty="0" smtClean="0">
                <a:solidFill>
                  <a:schemeClr val="tx1"/>
                </a:solidFill>
                <a:latin typeface="+mn-lt"/>
                <a:ea typeface="+mn-ea"/>
                <a:cs typeface="+mn-cs"/>
              </a:rPr>
              <a:t> code) est non-propriétaire et lisible par la majorité des </a:t>
            </a:r>
            <a:r>
              <a:rPr lang="fr-FR" sz="1200" b="1" kern="1200" noProof="0" dirty="0" err="1" smtClean="0">
                <a:solidFill>
                  <a:schemeClr val="tx1"/>
                </a:solidFill>
                <a:latin typeface="+mn-lt"/>
                <a:ea typeface="+mn-ea"/>
                <a:cs typeface="+mn-cs"/>
              </a:rPr>
              <a:t>smartphones</a:t>
            </a:r>
            <a:r>
              <a:rPr lang="fr-FR" sz="1200" b="1" kern="1200" noProof="0" dirty="0" smtClean="0">
                <a:solidFill>
                  <a:schemeClr val="tx1"/>
                </a:solidFill>
                <a:latin typeface="+mn-lt"/>
                <a:ea typeface="+mn-ea"/>
                <a:cs typeface="+mn-cs"/>
              </a:rPr>
              <a:t> et mobiles des utilisateurs étrangers. Accessible aussi bien autour d'une table de restaurant que sur un salon,  ou par votre commercial en extérieur, le </a:t>
            </a:r>
            <a:r>
              <a:rPr lang="fr-FR" sz="1200" b="1" kern="1200" noProof="0" dirty="0" err="1" smtClean="0">
                <a:solidFill>
                  <a:schemeClr val="tx1"/>
                </a:solidFill>
                <a:latin typeface="+mn-lt"/>
                <a:ea typeface="+mn-ea"/>
                <a:cs typeface="+mn-cs"/>
              </a:rPr>
              <a:t>Winicode</a:t>
            </a:r>
            <a:r>
              <a:rPr lang="fr-FR" sz="1200" b="1" kern="1200" noProof="0" dirty="0" smtClean="0">
                <a:solidFill>
                  <a:schemeClr val="tx1"/>
                </a:solidFill>
                <a:latin typeface="+mn-lt"/>
                <a:ea typeface="+mn-ea"/>
                <a:cs typeface="+mn-cs"/>
              </a:rPr>
              <a:t> devient un moyen privilégié de promouvoir et vendre vos vins directement.</a:t>
            </a:r>
          </a:p>
          <a:p>
            <a:endParaRPr lang="fr-FR" sz="1200" b="1" kern="1200" noProof="0" dirty="0" smtClean="0">
              <a:solidFill>
                <a:schemeClr val="tx1"/>
              </a:solidFill>
              <a:latin typeface="+mn-lt"/>
              <a:ea typeface="+mn-ea"/>
              <a:cs typeface="+mn-cs"/>
            </a:endParaRPr>
          </a:p>
          <a:p>
            <a:r>
              <a:rPr lang="fr-FR" sz="1200" b="1" kern="1200" noProof="0" dirty="0" smtClean="0">
                <a:solidFill>
                  <a:schemeClr val="tx1"/>
                </a:solidFill>
                <a:latin typeface="+mn-lt"/>
                <a:ea typeface="+mn-ea"/>
                <a:cs typeface="+mn-cs"/>
              </a:rPr>
              <a:t>Mais</a:t>
            </a:r>
            <a:r>
              <a:rPr lang="fr-FR" sz="1200" b="1" kern="1200" baseline="0" noProof="0" dirty="0" smtClean="0">
                <a:solidFill>
                  <a:schemeClr val="tx1"/>
                </a:solidFill>
                <a:latin typeface="+mn-lt"/>
                <a:ea typeface="+mn-ea"/>
                <a:cs typeface="+mn-cs"/>
              </a:rPr>
              <a:t> ne pas être utilisé comme un garanti d’authenticité – 2D – trop facile à reproduire!</a:t>
            </a:r>
            <a:endParaRPr lang="fr-FR" noProof="0" dirty="0"/>
          </a:p>
        </p:txBody>
      </p:sp>
      <p:sp>
        <p:nvSpPr>
          <p:cNvPr id="4" name="Slide Number Placeholder 3"/>
          <p:cNvSpPr>
            <a:spLocks noGrp="1"/>
          </p:cNvSpPr>
          <p:nvPr>
            <p:ph type="sldNum" sz="quarter" idx="10"/>
          </p:nvPr>
        </p:nvSpPr>
        <p:spPr/>
        <p:txBody>
          <a:bodyPr/>
          <a:lstStyle/>
          <a:p>
            <a:fld id="{5166D9AD-4A17-4538-8751-C428CA37BF96}" type="slidenum">
              <a:rPr lang="fr-BE" smtClean="0"/>
              <a:pPr/>
              <a:t>32</a:t>
            </a:fld>
            <a:endParaRPr lang="fr-BE"/>
          </a:p>
        </p:txBody>
      </p:sp>
    </p:spTree>
    <p:extLst>
      <p:ext uri="{BB962C8B-B14F-4D97-AF65-F5344CB8AC3E}">
        <p14:creationId xmlns:p14="http://schemas.microsoft.com/office/powerpoint/2010/main" val="19747714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smtClean="0">
                <a:solidFill>
                  <a:schemeClr val="tx1"/>
                </a:solidFill>
                <a:effectLst/>
                <a:latin typeface="+mn-lt"/>
                <a:ea typeface="+mn-ea"/>
                <a:cs typeface="+mn-cs"/>
              </a:rPr>
              <a:t> Importance du problème</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5166D9AD-4A17-4538-8751-C428CA37BF96}" type="slidenum">
              <a:rPr lang="fr-BE" smtClean="0"/>
              <a:pPr/>
              <a:t>3</a:t>
            </a:fld>
            <a:endParaRPr lang="fr-BE"/>
          </a:p>
        </p:txBody>
      </p:sp>
    </p:spTree>
    <p:extLst>
      <p:ext uri="{BB962C8B-B14F-4D97-AF65-F5344CB8AC3E}">
        <p14:creationId xmlns:p14="http://schemas.microsoft.com/office/powerpoint/2010/main" val="4250235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dirty="0" smtClean="0"/>
              <a:t>Bon pour la traçabilité</a:t>
            </a:r>
            <a:r>
              <a:rPr lang="fr-FR" baseline="0" noProof="0" dirty="0" smtClean="0"/>
              <a:t> mais facile à copier sur une imprimante 3D</a:t>
            </a:r>
          </a:p>
          <a:p>
            <a:r>
              <a:rPr lang="fr-FR" baseline="0" noProof="0" dirty="0" smtClean="0"/>
              <a:t>Jamais anti-remplissage</a:t>
            </a:r>
          </a:p>
          <a:p>
            <a:r>
              <a:rPr lang="fr-FR" baseline="0" noProof="0" dirty="0" smtClean="0"/>
              <a:t>Proof tag accord avec Christie’s quand un vin est certifié par Christie’s, ils ajoutent un proof tag avant la vente (même quand la bouteille est déjà bien circuler dans le marché secondaire pour plusieurs années)</a:t>
            </a:r>
          </a:p>
          <a:p>
            <a:r>
              <a:rPr lang="fr-FR" baseline="0" noProof="0" dirty="0" smtClean="0"/>
              <a:t>Danger avec ces bouteilles d’un sens de fausse sécurité</a:t>
            </a:r>
          </a:p>
          <a:p>
            <a:endParaRPr lang="fr-FR" noProof="0" dirty="0" smtClean="0"/>
          </a:p>
          <a:p>
            <a:endParaRPr lang="fr-FR" noProof="0" dirty="0"/>
          </a:p>
        </p:txBody>
      </p:sp>
      <p:sp>
        <p:nvSpPr>
          <p:cNvPr id="4" name="Slide Number Placeholder 3"/>
          <p:cNvSpPr>
            <a:spLocks noGrp="1"/>
          </p:cNvSpPr>
          <p:nvPr>
            <p:ph type="sldNum" sz="quarter" idx="10"/>
          </p:nvPr>
        </p:nvSpPr>
        <p:spPr/>
        <p:txBody>
          <a:bodyPr/>
          <a:lstStyle/>
          <a:p>
            <a:fld id="{5166D9AD-4A17-4538-8751-C428CA37BF96}" type="slidenum">
              <a:rPr lang="fr-BE" smtClean="0"/>
              <a:pPr/>
              <a:t>33</a:t>
            </a:fld>
            <a:endParaRPr lang="fr-BE"/>
          </a:p>
        </p:txBody>
      </p:sp>
    </p:spTree>
    <p:extLst>
      <p:ext uri="{BB962C8B-B14F-4D97-AF65-F5344CB8AC3E}">
        <p14:creationId xmlns:p14="http://schemas.microsoft.com/office/powerpoint/2010/main" val="8427096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dirty="0" smtClean="0"/>
              <a:t>E-provenance</a:t>
            </a:r>
            <a:r>
              <a:rPr lang="fr-FR" baseline="0" noProof="0" dirty="0" smtClean="0"/>
              <a:t> est utile pour les variations de température au cours de transport d’une caisse du vin.</a:t>
            </a:r>
          </a:p>
          <a:p>
            <a:r>
              <a:rPr lang="fr-FR" baseline="0" noProof="0" dirty="0" smtClean="0"/>
              <a:t>Mais beaucoup d’entrep</a:t>
            </a:r>
            <a:r>
              <a:rPr lang="fr-FR" baseline="0" noProof="0" dirty="0" smtClean="0"/>
              <a:t>ô</a:t>
            </a:r>
            <a:r>
              <a:rPr lang="fr-FR" baseline="0" noProof="0" dirty="0" smtClean="0"/>
              <a:t>ts et transporteurs ne l’aiment pas et il y a pas mal des incidents ou le tag E-Provenance ne marche plus</a:t>
            </a:r>
          </a:p>
          <a:p>
            <a:r>
              <a:rPr lang="fr-FR" baseline="0" noProof="0" dirty="0" smtClean="0"/>
              <a:t>Domaine </a:t>
            </a:r>
            <a:r>
              <a:rPr lang="fr-FR" baseline="0" noProof="0" dirty="0" err="1" smtClean="0"/>
              <a:t>Ponsot</a:t>
            </a:r>
            <a:r>
              <a:rPr lang="fr-FR" baseline="0" noProof="0" dirty="0" smtClean="0"/>
              <a:t> était un de grands adeptes de E-Provenance ajoute maintenant un chip NFC pour remplacer le proof tag</a:t>
            </a:r>
            <a:endParaRPr lang="fr-FR" noProof="0" dirty="0"/>
          </a:p>
        </p:txBody>
      </p:sp>
      <p:sp>
        <p:nvSpPr>
          <p:cNvPr id="4" name="Slide Number Placeholder 3"/>
          <p:cNvSpPr>
            <a:spLocks noGrp="1"/>
          </p:cNvSpPr>
          <p:nvPr>
            <p:ph type="sldNum" sz="quarter" idx="10"/>
          </p:nvPr>
        </p:nvSpPr>
        <p:spPr/>
        <p:txBody>
          <a:bodyPr/>
          <a:lstStyle/>
          <a:p>
            <a:fld id="{5166D9AD-4A17-4538-8751-C428CA37BF96}" type="slidenum">
              <a:rPr lang="fr-BE" smtClean="0"/>
              <a:pPr/>
              <a:t>34</a:t>
            </a:fld>
            <a:endParaRPr lang="fr-BE"/>
          </a:p>
        </p:txBody>
      </p:sp>
    </p:spTree>
    <p:extLst>
      <p:ext uri="{BB962C8B-B14F-4D97-AF65-F5344CB8AC3E}">
        <p14:creationId xmlns:p14="http://schemas.microsoft.com/office/powerpoint/2010/main" val="31875722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noProof="0" dirty="0" smtClean="0">
                <a:solidFill>
                  <a:schemeClr val="tx1"/>
                </a:solidFill>
                <a:latin typeface="+mn-lt"/>
                <a:ea typeface="+mn-ea"/>
                <a:cs typeface="+mn-cs"/>
              </a:rPr>
              <a:t>Hologramme</a:t>
            </a:r>
          </a:p>
          <a:p>
            <a:endParaRPr lang="fr-FR" sz="1200" kern="1200" noProof="0" dirty="0" smtClean="0">
              <a:solidFill>
                <a:schemeClr val="tx1"/>
              </a:solidFill>
              <a:latin typeface="+mn-lt"/>
              <a:ea typeface="+mn-ea"/>
              <a:cs typeface="+mn-cs"/>
            </a:endParaRPr>
          </a:p>
          <a:p>
            <a:r>
              <a:rPr lang="fr-FR" sz="1200" kern="1200" noProof="0" dirty="0" smtClean="0">
                <a:solidFill>
                  <a:schemeClr val="tx1"/>
                </a:solidFill>
                <a:latin typeface="+mn-lt"/>
                <a:ea typeface="+mn-ea"/>
                <a:cs typeface="+mn-cs"/>
              </a:rPr>
              <a:t>Il est le produit anti-contrefaçon il est projeté pour être utilisé sur les étiquettes en tissue.</a:t>
            </a:r>
          </a:p>
          <a:p>
            <a:r>
              <a:rPr lang="fr-FR" sz="1200" kern="1200" noProof="0" dirty="0" smtClean="0">
                <a:solidFill>
                  <a:schemeClr val="tx1"/>
                </a:solidFill>
                <a:latin typeface="+mn-lt"/>
                <a:ea typeface="+mn-ea"/>
                <a:cs typeface="+mn-cs"/>
              </a:rPr>
              <a:t>L'hologramme et l'étiquette sont </a:t>
            </a:r>
            <a:r>
              <a:rPr lang="fr-FR" sz="1200" b="1" kern="1200" noProof="0" dirty="0" smtClean="0">
                <a:solidFill>
                  <a:schemeClr val="tx1"/>
                </a:solidFill>
                <a:latin typeface="+mn-lt"/>
                <a:ea typeface="+mn-ea"/>
                <a:cs typeface="+mn-cs"/>
              </a:rPr>
              <a:t>complètement personnalisables</a:t>
            </a:r>
            <a:r>
              <a:rPr lang="fr-FR" sz="1200" b="0" kern="1200" noProof="0" dirty="0" smtClean="0">
                <a:solidFill>
                  <a:schemeClr val="tx1"/>
                </a:solidFill>
                <a:latin typeface="+mn-lt"/>
                <a:ea typeface="+mn-ea"/>
                <a:cs typeface="+mn-cs"/>
              </a:rPr>
              <a:t> en forme, couleur et dimensions.</a:t>
            </a:r>
          </a:p>
          <a:p>
            <a:r>
              <a:rPr lang="fr-FR" sz="1200" b="0" kern="1200" noProof="0" dirty="0" smtClean="0">
                <a:solidFill>
                  <a:schemeClr val="tx1"/>
                </a:solidFill>
                <a:latin typeface="+mn-lt"/>
                <a:ea typeface="+mn-ea"/>
                <a:cs typeface="+mn-cs"/>
              </a:rPr>
              <a:t>Le procès de soudure de l'hologramme sur l'étiquette se base sur la technologie de </a:t>
            </a:r>
            <a:r>
              <a:rPr lang="fr-FR" sz="1200" b="1" kern="1200" noProof="0" dirty="0" smtClean="0">
                <a:solidFill>
                  <a:schemeClr val="tx1"/>
                </a:solidFill>
                <a:latin typeface="+mn-lt"/>
                <a:ea typeface="+mn-ea"/>
                <a:cs typeface="+mn-cs"/>
              </a:rPr>
              <a:t>l'application à chaud</a:t>
            </a:r>
            <a:r>
              <a:rPr lang="fr-FR" sz="1200" b="0" kern="1200" noProof="0" dirty="0" smtClean="0">
                <a:solidFill>
                  <a:schemeClr val="tx1"/>
                </a:solidFill>
                <a:latin typeface="+mn-lt"/>
                <a:ea typeface="+mn-ea"/>
                <a:cs typeface="+mn-cs"/>
              </a:rPr>
              <a:t> (hot </a:t>
            </a:r>
            <a:r>
              <a:rPr lang="fr-FR" sz="1200" b="0" kern="1200" noProof="0" dirty="0" err="1" smtClean="0">
                <a:solidFill>
                  <a:schemeClr val="tx1"/>
                </a:solidFill>
                <a:latin typeface="+mn-lt"/>
                <a:ea typeface="+mn-ea"/>
                <a:cs typeface="+mn-cs"/>
              </a:rPr>
              <a:t>stamping</a:t>
            </a:r>
            <a:r>
              <a:rPr lang="fr-FR" sz="1200" b="0" kern="1200" noProof="0" dirty="0" smtClean="0">
                <a:solidFill>
                  <a:schemeClr val="tx1"/>
                </a:solidFill>
                <a:latin typeface="+mn-lt"/>
                <a:ea typeface="+mn-ea"/>
                <a:cs typeface="+mn-cs"/>
              </a:rPr>
              <a:t>), qui rends le film holographique inamovible.</a:t>
            </a:r>
          </a:p>
          <a:p>
            <a:r>
              <a:rPr lang="fr-FR" sz="1200" b="0" kern="1200" noProof="0" dirty="0" smtClean="0">
                <a:solidFill>
                  <a:schemeClr val="tx1"/>
                </a:solidFill>
                <a:latin typeface="+mn-lt"/>
                <a:ea typeface="+mn-ea"/>
                <a:cs typeface="+mn-cs"/>
              </a:rPr>
              <a:t>Il est possible replacer l'hologramme standard, en appliquant le film holographique directement sur une bande métallique par </a:t>
            </a:r>
            <a:r>
              <a:rPr lang="fr-FR" sz="1200" b="1" kern="1200" noProof="0" dirty="0" smtClean="0">
                <a:solidFill>
                  <a:schemeClr val="tx1"/>
                </a:solidFill>
                <a:latin typeface="+mn-lt"/>
                <a:ea typeface="+mn-ea"/>
                <a:cs typeface="+mn-cs"/>
              </a:rPr>
              <a:t>micro-incision </a:t>
            </a:r>
            <a:r>
              <a:rPr lang="fr-FR" sz="1200" b="0" kern="1200" noProof="0" dirty="0" smtClean="0">
                <a:solidFill>
                  <a:schemeClr val="tx1"/>
                </a:solidFill>
                <a:latin typeface="+mn-lt"/>
                <a:ea typeface="+mn-ea"/>
                <a:cs typeface="+mn-cs"/>
              </a:rPr>
              <a:t>. Dans cette façon, le niveau de sûreté est augmenté et la personnalisation est maintenue avec le logo du client ou du marque.</a:t>
            </a:r>
          </a:p>
          <a:p>
            <a:r>
              <a:rPr lang="fr-FR" sz="1200" b="0" kern="1200" noProof="0" dirty="0" smtClean="0">
                <a:solidFill>
                  <a:schemeClr val="tx1"/>
                </a:solidFill>
                <a:latin typeface="+mn-lt"/>
                <a:ea typeface="+mn-ea"/>
                <a:cs typeface="+mn-cs"/>
              </a:rPr>
              <a:t>Les étiquettes en tissue peuvent être </a:t>
            </a:r>
            <a:r>
              <a:rPr lang="fr-FR" sz="1200" b="1" kern="1200" noProof="0" dirty="0" smtClean="0">
                <a:solidFill>
                  <a:schemeClr val="tx1"/>
                </a:solidFill>
                <a:latin typeface="+mn-lt"/>
                <a:ea typeface="+mn-ea"/>
                <a:cs typeface="+mn-cs"/>
              </a:rPr>
              <a:t>numérotées</a:t>
            </a:r>
            <a:r>
              <a:rPr lang="fr-FR" sz="1200" b="0" kern="1200" noProof="0" dirty="0" smtClean="0">
                <a:solidFill>
                  <a:schemeClr val="tx1"/>
                </a:solidFill>
                <a:latin typeface="+mn-lt"/>
                <a:ea typeface="+mn-ea"/>
                <a:cs typeface="+mn-cs"/>
              </a:rPr>
              <a:t> en progression ou fortuitement pour </a:t>
            </a:r>
            <a:r>
              <a:rPr lang="fr-FR" sz="1200" b="1" kern="1200" noProof="0" dirty="0" smtClean="0">
                <a:solidFill>
                  <a:schemeClr val="tx1"/>
                </a:solidFill>
                <a:latin typeface="+mn-lt"/>
                <a:ea typeface="+mn-ea"/>
                <a:cs typeface="+mn-cs"/>
              </a:rPr>
              <a:t>retrouver</a:t>
            </a:r>
            <a:r>
              <a:rPr lang="fr-FR" sz="1200" b="0" kern="1200" noProof="0" dirty="0" smtClean="0">
                <a:solidFill>
                  <a:schemeClr val="tx1"/>
                </a:solidFill>
                <a:latin typeface="+mn-lt"/>
                <a:ea typeface="+mn-ea"/>
                <a:cs typeface="+mn-cs"/>
              </a:rPr>
              <a:t> les informations du produit final et donc garantir une protection majeure du consommateur.</a:t>
            </a:r>
          </a:p>
          <a:p>
            <a:endParaRPr lang="fr-FR" sz="1200" b="0" kern="1200" noProof="0" dirty="0" smtClean="0">
              <a:solidFill>
                <a:schemeClr val="tx1"/>
              </a:solidFill>
              <a:latin typeface="+mn-lt"/>
              <a:ea typeface="+mn-ea"/>
              <a:cs typeface="+mn-cs"/>
            </a:endParaRPr>
          </a:p>
          <a:p>
            <a:r>
              <a:rPr lang="fr-FR" sz="1200" b="0" kern="1200" noProof="0" dirty="0" smtClean="0">
                <a:solidFill>
                  <a:schemeClr val="tx1"/>
                </a:solidFill>
                <a:latin typeface="+mn-lt"/>
                <a:ea typeface="+mn-ea"/>
                <a:cs typeface="+mn-cs"/>
              </a:rPr>
              <a:t>MAIS comme le proof-tag assez facile à reproduire.  Un</a:t>
            </a:r>
            <a:r>
              <a:rPr lang="fr-FR" sz="1200" b="0" kern="1200" baseline="0" noProof="0" dirty="0" smtClean="0">
                <a:solidFill>
                  <a:schemeClr val="tx1"/>
                </a:solidFill>
                <a:latin typeface="+mn-lt"/>
                <a:ea typeface="+mn-ea"/>
                <a:cs typeface="+mn-cs"/>
              </a:rPr>
              <a:t> outil anti-contrefaçon mais pas une solution toute seule</a:t>
            </a:r>
          </a:p>
          <a:p>
            <a:endParaRPr lang="fr-FR" noProof="0" dirty="0"/>
          </a:p>
        </p:txBody>
      </p:sp>
      <p:sp>
        <p:nvSpPr>
          <p:cNvPr id="4" name="Slide Number Placeholder 3"/>
          <p:cNvSpPr>
            <a:spLocks noGrp="1"/>
          </p:cNvSpPr>
          <p:nvPr>
            <p:ph type="sldNum" sz="quarter" idx="10"/>
          </p:nvPr>
        </p:nvSpPr>
        <p:spPr/>
        <p:txBody>
          <a:bodyPr/>
          <a:lstStyle/>
          <a:p>
            <a:fld id="{5166D9AD-4A17-4538-8751-C428CA37BF96}" type="slidenum">
              <a:rPr lang="fr-BE" smtClean="0"/>
              <a:pPr/>
              <a:t>35</a:t>
            </a:fld>
            <a:endParaRPr lang="fr-BE"/>
          </a:p>
        </p:txBody>
      </p:sp>
    </p:spTree>
    <p:extLst>
      <p:ext uri="{BB962C8B-B14F-4D97-AF65-F5344CB8AC3E}">
        <p14:creationId xmlns:p14="http://schemas.microsoft.com/office/powerpoint/2010/main" val="23831789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dirty="0" smtClean="0"/>
              <a:t>Gravure de Clos de </a:t>
            </a:r>
            <a:r>
              <a:rPr lang="fr-FR" noProof="0" dirty="0" err="1" smtClean="0"/>
              <a:t>Tart</a:t>
            </a:r>
            <a:r>
              <a:rPr lang="fr-FR" noProof="0" dirty="0" smtClean="0"/>
              <a:t> pour chaque</a:t>
            </a:r>
            <a:r>
              <a:rPr lang="fr-FR" baseline="0" noProof="0" dirty="0" smtClean="0"/>
              <a:t> bouteille identifiant l’importateur et le pays, le millésime et une code.</a:t>
            </a:r>
          </a:p>
          <a:p>
            <a:r>
              <a:rPr lang="fr-FR" dirty="0" smtClean="0"/>
              <a:t>L’importance de traçabilité est primordiale</a:t>
            </a:r>
          </a:p>
          <a:p>
            <a:endParaRPr lang="fr-FR" dirty="0" smtClean="0"/>
          </a:p>
          <a:p>
            <a:endParaRPr lang="fr-FR" dirty="0"/>
          </a:p>
        </p:txBody>
      </p:sp>
      <p:sp>
        <p:nvSpPr>
          <p:cNvPr id="4" name="Slide Number Placeholder 3"/>
          <p:cNvSpPr>
            <a:spLocks noGrp="1"/>
          </p:cNvSpPr>
          <p:nvPr>
            <p:ph type="sldNum" sz="quarter" idx="10"/>
          </p:nvPr>
        </p:nvSpPr>
        <p:spPr/>
        <p:txBody>
          <a:bodyPr/>
          <a:lstStyle/>
          <a:p>
            <a:fld id="{5166D9AD-4A17-4538-8751-C428CA37BF96}" type="slidenum">
              <a:rPr lang="fr-BE" smtClean="0"/>
              <a:pPr/>
              <a:t>36</a:t>
            </a:fld>
            <a:endParaRPr lang="fr-BE"/>
          </a:p>
        </p:txBody>
      </p:sp>
    </p:spTree>
    <p:extLst>
      <p:ext uri="{BB962C8B-B14F-4D97-AF65-F5344CB8AC3E}">
        <p14:creationId xmlns:p14="http://schemas.microsoft.com/office/powerpoint/2010/main" val="35079665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dirty="0" smtClean="0"/>
              <a:t>Exemple d’utilisation de toutes</a:t>
            </a:r>
            <a:r>
              <a:rPr lang="fr-FR" baseline="0" noProof="0" dirty="0" smtClean="0"/>
              <a:t> sortes de différents méthodes anti-contrefaçon:  QR, Hologramme, numéroté et bien plus…...</a:t>
            </a:r>
            <a:endParaRPr lang="fr-FR" noProof="0" dirty="0"/>
          </a:p>
        </p:txBody>
      </p:sp>
      <p:sp>
        <p:nvSpPr>
          <p:cNvPr id="4" name="Slide Number Placeholder 3"/>
          <p:cNvSpPr>
            <a:spLocks noGrp="1"/>
          </p:cNvSpPr>
          <p:nvPr>
            <p:ph type="sldNum" sz="quarter" idx="10"/>
          </p:nvPr>
        </p:nvSpPr>
        <p:spPr/>
        <p:txBody>
          <a:bodyPr/>
          <a:lstStyle/>
          <a:p>
            <a:fld id="{5166D9AD-4A17-4538-8751-C428CA37BF96}" type="slidenum">
              <a:rPr lang="fr-BE" smtClean="0"/>
              <a:pPr/>
              <a:t>38</a:t>
            </a:fld>
            <a:endParaRPr lang="fr-BE"/>
          </a:p>
        </p:txBody>
      </p:sp>
    </p:spTree>
    <p:extLst>
      <p:ext uri="{BB962C8B-B14F-4D97-AF65-F5344CB8AC3E}">
        <p14:creationId xmlns:p14="http://schemas.microsoft.com/office/powerpoint/2010/main" val="3493910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fr-FR" noProof="0" dirty="0" smtClean="0"/>
              <a:t>Il est estimé que par</a:t>
            </a:r>
            <a:r>
              <a:rPr lang="fr-FR" baseline="0" noProof="0" dirty="0" smtClean="0"/>
              <a:t> 2019, 85% de tous les transactions de paiement sera fait avec le technologie de NFC – “</a:t>
            </a:r>
            <a:r>
              <a:rPr lang="fr-FR" baseline="0" noProof="0" dirty="0" err="1" smtClean="0"/>
              <a:t>Near</a:t>
            </a:r>
            <a:r>
              <a:rPr lang="fr-FR" baseline="0" noProof="0" dirty="0" smtClean="0"/>
              <a:t> Field </a:t>
            </a:r>
            <a:r>
              <a:rPr lang="fr-FR" baseline="0" noProof="0" dirty="0" err="1" smtClean="0"/>
              <a:t>Technology</a:t>
            </a:r>
            <a:r>
              <a:rPr lang="fr-FR" baseline="0" noProof="0" dirty="0" smtClean="0"/>
              <a:t>”</a:t>
            </a:r>
          </a:p>
          <a:p>
            <a:endParaRPr lang="fr-FR" baseline="0" noProof="0" dirty="0" smtClean="0"/>
          </a:p>
          <a:p>
            <a:r>
              <a:rPr lang="fr-FR" sz="1200" kern="1200" noProof="0" dirty="0" err="1" smtClean="0">
                <a:solidFill>
                  <a:schemeClr val="tx1"/>
                </a:solidFill>
                <a:latin typeface="+mn-lt"/>
                <a:ea typeface="+mn-ea"/>
                <a:cs typeface="+mn-cs"/>
              </a:rPr>
              <a:t>Near</a:t>
            </a:r>
            <a:r>
              <a:rPr lang="fr-FR" sz="1200" kern="1200" noProof="0" dirty="0" smtClean="0">
                <a:solidFill>
                  <a:schemeClr val="tx1"/>
                </a:solidFill>
                <a:latin typeface="+mn-lt"/>
                <a:ea typeface="+mn-ea"/>
                <a:cs typeface="+mn-cs"/>
              </a:rPr>
              <a:t> Field Communication (Communication dans un champ proche), est une qui vous permet d'utiliser votre téléphone portable à des fins innovantes. Un tag NFC peut être relié à des informations telles qu’une page Web</a:t>
            </a:r>
            <a:r>
              <a:rPr lang="fr-FR" sz="1200" kern="1200" baseline="0" noProof="0" dirty="0" smtClean="0">
                <a:solidFill>
                  <a:schemeClr val="tx1"/>
                </a:solidFill>
                <a:latin typeface="+mn-lt"/>
                <a:ea typeface="+mn-ea"/>
                <a:cs typeface="+mn-cs"/>
              </a:rPr>
              <a:t> et </a:t>
            </a:r>
            <a:r>
              <a:rPr lang="fr-FR" sz="1200" kern="1200" noProof="0" dirty="0" smtClean="0">
                <a:solidFill>
                  <a:schemeClr val="tx1"/>
                </a:solidFill>
                <a:latin typeface="+mn-lt"/>
                <a:ea typeface="+mn-ea"/>
                <a:cs typeface="+mn-cs"/>
              </a:rPr>
              <a:t>des réseaux sociaux Les autres domaines dans lesquels la NFC commence à évoluer sont le paiement, l'ouverture de porte avec des serrures sécurisées sans contact, la connexion à des ordinateurs </a:t>
            </a:r>
            <a:r>
              <a:rPr lang="fr-FR" sz="1200" kern="1200" baseline="0" noProof="0" dirty="0" smtClean="0">
                <a:solidFill>
                  <a:schemeClr val="tx1"/>
                </a:solidFill>
                <a:latin typeface="+mn-lt"/>
                <a:ea typeface="+mn-ea"/>
                <a:cs typeface="+mn-cs"/>
              </a:rPr>
              <a:t> etc.</a:t>
            </a:r>
          </a:p>
          <a:p>
            <a:endParaRPr lang="fr-FR" sz="1200" kern="1200" baseline="0" noProof="0" dirty="0" smtClean="0">
              <a:solidFill>
                <a:schemeClr val="tx1"/>
              </a:solidFill>
              <a:latin typeface="+mn-lt"/>
              <a:ea typeface="+mn-ea"/>
              <a:cs typeface="+mn-cs"/>
            </a:endParaRPr>
          </a:p>
          <a:p>
            <a:r>
              <a:rPr lang="fr-FR" sz="1200" kern="1200" noProof="0" dirty="0" smtClean="0">
                <a:solidFill>
                  <a:schemeClr val="tx1"/>
                </a:solidFill>
                <a:latin typeface="+mn-lt"/>
                <a:ea typeface="+mn-ea"/>
                <a:cs typeface="+mn-cs"/>
              </a:rPr>
              <a:t>La technologie NFC fait le lien entre le monde physique et le monde virtuel. En plaçant deux appareils près l’un de l'autre, une réaction virtuelle en découle. Bluetooth et </a:t>
            </a:r>
            <a:r>
              <a:rPr lang="fr-FR" sz="1200" kern="1200" noProof="0" dirty="0" err="1" smtClean="0">
                <a:solidFill>
                  <a:schemeClr val="tx1"/>
                </a:solidFill>
                <a:latin typeface="+mn-lt"/>
                <a:ea typeface="+mn-ea"/>
                <a:cs typeface="+mn-cs"/>
              </a:rPr>
              <a:t>WiFi</a:t>
            </a:r>
            <a:r>
              <a:rPr lang="fr-FR" sz="1200" kern="1200" noProof="0" dirty="0" smtClean="0">
                <a:solidFill>
                  <a:schemeClr val="tx1"/>
                </a:solidFill>
                <a:latin typeface="+mn-lt"/>
                <a:ea typeface="+mn-ea"/>
                <a:cs typeface="+mn-cs"/>
              </a:rPr>
              <a:t> n'ont pas cette facilité de mise en place. Ainsi, la principale caractéristique de la technologie NFC est la suivante: Elle est automatique! Il n'est pas nécessaire de lancer une application! ... It </a:t>
            </a:r>
            <a:r>
              <a:rPr lang="fr-FR" sz="1200" kern="1200" noProof="0" dirty="0" err="1" smtClean="0">
                <a:solidFill>
                  <a:schemeClr val="tx1"/>
                </a:solidFill>
                <a:latin typeface="+mn-lt"/>
                <a:ea typeface="+mn-ea"/>
                <a:cs typeface="+mn-cs"/>
              </a:rPr>
              <a:t>just</a:t>
            </a:r>
            <a:r>
              <a:rPr lang="fr-FR" sz="1200" kern="1200" noProof="0" dirty="0" smtClean="0">
                <a:solidFill>
                  <a:schemeClr val="tx1"/>
                </a:solidFill>
                <a:latin typeface="+mn-lt"/>
                <a:ea typeface="+mn-ea"/>
                <a:cs typeface="+mn-cs"/>
              </a:rPr>
              <a:t> </a:t>
            </a:r>
            <a:r>
              <a:rPr lang="fr-FR" sz="1200" kern="1200" noProof="0" dirty="0" err="1" smtClean="0">
                <a:solidFill>
                  <a:schemeClr val="tx1"/>
                </a:solidFill>
                <a:latin typeface="+mn-lt"/>
                <a:ea typeface="+mn-ea"/>
                <a:cs typeface="+mn-cs"/>
              </a:rPr>
              <a:t>works</a:t>
            </a:r>
            <a:r>
              <a:rPr lang="fr-FR" sz="1200" kern="1200" noProof="0" dirty="0" smtClean="0">
                <a:solidFill>
                  <a:schemeClr val="tx1"/>
                </a:solidFill>
                <a:latin typeface="+mn-lt"/>
                <a:ea typeface="+mn-ea"/>
                <a:cs typeface="+mn-cs"/>
              </a:rPr>
              <a:t>! ™</a:t>
            </a:r>
          </a:p>
          <a:p>
            <a:r>
              <a:rPr lang="fr-FR" sz="1200" kern="1200" noProof="0" dirty="0" smtClean="0">
                <a:solidFill>
                  <a:schemeClr val="tx1"/>
                </a:solidFill>
                <a:latin typeface="+mn-lt"/>
                <a:ea typeface="+mn-ea"/>
                <a:cs typeface="+mn-cs"/>
              </a:rPr>
              <a:t>En termes plus techniques, la NFC définit le procédé par lequel deux produits communiquent entre eux. </a:t>
            </a:r>
          </a:p>
          <a:p>
            <a:endParaRPr lang="fr-FR" sz="1200" kern="1200" noProof="0" dirty="0" smtClean="0">
              <a:solidFill>
                <a:schemeClr val="tx1"/>
              </a:solidFill>
              <a:latin typeface="+mn-lt"/>
              <a:ea typeface="+mn-ea"/>
              <a:cs typeface="+mn-cs"/>
            </a:endParaRPr>
          </a:p>
          <a:p>
            <a:r>
              <a:rPr lang="fr-FR" sz="1200" kern="1200" noProof="0" dirty="0" smtClean="0">
                <a:solidFill>
                  <a:schemeClr val="tx1"/>
                </a:solidFill>
                <a:latin typeface="+mn-lt"/>
                <a:ea typeface="+mn-ea"/>
                <a:cs typeface="+mn-cs"/>
              </a:rPr>
              <a:t>La NFC est un dérivé de la technologie RFID (radio-identification) à plus courte distance d’action (10cm en théorie, ~4 cm en réalité) qui utilise des vitesses faibles (106-414 kbps) et une installation à faible friction (pas de découverte et aucun appariement), ce qui permet alors à deux appareils de communiquer automatiquement quand ils sont proches l’un de l’autre.</a:t>
            </a:r>
            <a:endParaRPr lang="fr-FR" noProof="0" dirty="0" smtClean="0"/>
          </a:p>
          <a:p>
            <a:endParaRPr lang="en-US" dirty="0"/>
          </a:p>
        </p:txBody>
      </p:sp>
      <p:sp>
        <p:nvSpPr>
          <p:cNvPr id="4" name="Slide Number Placeholder 3"/>
          <p:cNvSpPr>
            <a:spLocks noGrp="1"/>
          </p:cNvSpPr>
          <p:nvPr>
            <p:ph type="sldNum" sz="quarter" idx="10"/>
          </p:nvPr>
        </p:nvSpPr>
        <p:spPr/>
        <p:txBody>
          <a:bodyPr/>
          <a:lstStyle/>
          <a:p>
            <a:fld id="{5166D9AD-4A17-4538-8751-C428CA37BF96}" type="slidenum">
              <a:rPr lang="fr-BE" smtClean="0"/>
              <a:pPr/>
              <a:t>40</a:t>
            </a:fld>
            <a:endParaRPr lang="fr-BE"/>
          </a:p>
        </p:txBody>
      </p:sp>
    </p:spTree>
    <p:extLst>
      <p:ext uri="{BB962C8B-B14F-4D97-AF65-F5344CB8AC3E}">
        <p14:creationId xmlns:p14="http://schemas.microsoft.com/office/powerpoint/2010/main" val="34090443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noProof="0" dirty="0" smtClean="0"/>
              <a:t>Internet of Things</a:t>
            </a:r>
          </a:p>
          <a:p>
            <a:r>
              <a:rPr lang="fr-BE" sz="1200" kern="1200" noProof="0" dirty="0" smtClean="0">
                <a:solidFill>
                  <a:schemeClr val="tx1"/>
                </a:solidFill>
                <a:latin typeface="+mn-lt"/>
                <a:ea typeface="+mn-ea"/>
                <a:cs typeface="+mn-cs"/>
              </a:rPr>
              <a:t>Le web 4.0 laisse la place à l'imagination,, une innovation qui bouleverserait notre quotidien. Dans un futur plus ou moins proches, on peut en effet imaginer le développement :</a:t>
            </a:r>
          </a:p>
          <a:p>
            <a:endParaRPr lang="fr-BE" sz="1200" kern="1200" noProof="0" dirty="0" smtClean="0">
              <a:solidFill>
                <a:schemeClr val="tx1"/>
              </a:solidFill>
              <a:latin typeface="+mn-lt"/>
              <a:ea typeface="+mn-ea"/>
              <a:cs typeface="+mn-cs"/>
            </a:endParaRPr>
          </a:p>
          <a:p>
            <a:r>
              <a:rPr lang="fr-BE" sz="1200" kern="1200" noProof="0" dirty="0" smtClean="0">
                <a:solidFill>
                  <a:schemeClr val="tx1"/>
                </a:solidFill>
                <a:latin typeface="+mn-lt"/>
                <a:ea typeface="+mn-ea"/>
                <a:cs typeface="+mn-cs"/>
              </a:rPr>
              <a:t>du "web temps réel", à l'image de Twitter aujourd'hui qui permet de recevoir sur son téléphone mobile des informations de toute la planète quasi instantanément</a:t>
            </a:r>
          </a:p>
          <a:p>
            <a:endParaRPr lang="fr-BE" sz="1200" kern="1200" noProof="0" dirty="0" smtClean="0">
              <a:solidFill>
                <a:schemeClr val="tx1"/>
              </a:solidFill>
              <a:latin typeface="+mn-lt"/>
              <a:ea typeface="+mn-ea"/>
              <a:cs typeface="+mn-cs"/>
            </a:endParaRPr>
          </a:p>
          <a:p>
            <a:r>
              <a:rPr lang="fr-BE" sz="1200" kern="1200" noProof="0" dirty="0" smtClean="0">
                <a:solidFill>
                  <a:schemeClr val="tx1"/>
                </a:solidFill>
                <a:latin typeface="+mn-lt"/>
                <a:ea typeface="+mn-ea"/>
                <a:cs typeface="+mn-cs"/>
              </a:rPr>
              <a:t>de l'Internet des objets qui donnera à chaque produit une petite bribe d'intelligence et de communication pour ne plus jamais perdre ses clefs</a:t>
            </a:r>
          </a:p>
          <a:p>
            <a:endParaRPr lang="fr-BE" sz="1200" kern="1200" noProof="0" dirty="0" smtClean="0">
              <a:solidFill>
                <a:schemeClr val="tx1"/>
              </a:solidFill>
              <a:latin typeface="+mn-lt"/>
              <a:ea typeface="+mn-ea"/>
              <a:cs typeface="+mn-cs"/>
            </a:endParaRPr>
          </a:p>
          <a:p>
            <a:r>
              <a:rPr lang="fr-BE" sz="1200" kern="1200" noProof="0" dirty="0" smtClean="0">
                <a:solidFill>
                  <a:schemeClr val="tx1"/>
                </a:solidFill>
                <a:latin typeface="+mn-lt"/>
                <a:ea typeface="+mn-ea"/>
                <a:cs typeface="+mn-cs"/>
              </a:rPr>
              <a:t>des réseaux pervasifs et de l'informatique ambiante, de l'"ubimedia" où chaque endroit "civilisé" sera équipé de capteurs et de réseaux numériques destinés à nous faciliter la vie tout en s'intégrant, en disparaissant dans le mobilier urbain ou dans nos habitats</a:t>
            </a:r>
            <a:endParaRPr lang="fr-BE" sz="1200" kern="1200" noProof="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166D9AD-4A17-4538-8751-C428CA37BF96}" type="slidenum">
              <a:rPr lang="fr-BE" smtClean="0"/>
              <a:pPr/>
              <a:t>41</a:t>
            </a:fld>
            <a:endParaRPr lang="fr-BE"/>
          </a:p>
        </p:txBody>
      </p:sp>
    </p:spTree>
    <p:extLst>
      <p:ext uri="{BB962C8B-B14F-4D97-AF65-F5344CB8AC3E}">
        <p14:creationId xmlns:p14="http://schemas.microsoft.com/office/powerpoint/2010/main" val="4562587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sz="1200" kern="1200" noProof="0" dirty="0" smtClean="0">
                <a:solidFill>
                  <a:schemeClr val="tx1"/>
                </a:solidFill>
                <a:latin typeface="+mn-lt"/>
                <a:ea typeface="+mn-ea"/>
                <a:cs typeface="+mn-cs"/>
              </a:rPr>
              <a:t>Barbadillo’s edition limitée de “Versos 1891 rare sherry” bouteilles sont protégés</a:t>
            </a:r>
            <a:r>
              <a:rPr lang="fr-BE" sz="1200" kern="1200" baseline="0" noProof="0" dirty="0" smtClean="0">
                <a:solidFill>
                  <a:schemeClr val="tx1"/>
                </a:solidFill>
                <a:latin typeface="+mn-lt"/>
                <a:ea typeface="+mn-ea"/>
                <a:cs typeface="+mn-cs"/>
              </a:rPr>
              <a:t> par </a:t>
            </a:r>
            <a:r>
              <a:rPr lang="fr-BE" sz="1200" kern="1200" noProof="0" dirty="0" smtClean="0">
                <a:solidFill>
                  <a:schemeClr val="tx1"/>
                </a:solidFill>
                <a:latin typeface="+mn-lt"/>
                <a:ea typeface="+mn-ea"/>
                <a:cs typeface="+mn-cs"/>
              </a:rPr>
              <a:t>NFC OpenSense  technologie</a:t>
            </a:r>
            <a:r>
              <a:rPr lang="fr-BE" sz="1200" kern="1200" baseline="0" noProof="0" dirty="0" smtClean="0">
                <a:solidFill>
                  <a:schemeClr val="tx1"/>
                </a:solidFill>
                <a:latin typeface="+mn-lt"/>
                <a:ea typeface="+mn-ea"/>
                <a:cs typeface="+mn-cs"/>
              </a:rPr>
              <a:t> d’ </a:t>
            </a:r>
            <a:r>
              <a:rPr lang="fr-BE" sz="1200" kern="1200" noProof="0" dirty="0" smtClean="0">
                <a:solidFill>
                  <a:schemeClr val="tx1"/>
                </a:solidFill>
                <a:latin typeface="+mn-lt"/>
                <a:ea typeface="+mn-ea"/>
                <a:cs typeface="+mn-cs"/>
              </a:rPr>
              <a:t>authentication.</a:t>
            </a:r>
          </a:p>
          <a:p>
            <a:endParaRPr lang="fr-BE" sz="1200" kern="1200" noProof="0" dirty="0" smtClean="0">
              <a:solidFill>
                <a:schemeClr val="tx1"/>
              </a:solidFill>
              <a:latin typeface="+mn-lt"/>
              <a:ea typeface="+mn-ea"/>
              <a:cs typeface="+mn-cs"/>
            </a:endParaRPr>
          </a:p>
          <a:p>
            <a:endParaRPr lang="fr-BE" sz="1200" kern="1200" noProof="0" dirty="0" smtClean="0">
              <a:solidFill>
                <a:schemeClr val="tx1"/>
              </a:solidFill>
              <a:latin typeface="+mn-lt"/>
              <a:ea typeface="+mn-ea"/>
              <a:cs typeface="+mn-cs"/>
            </a:endParaRPr>
          </a:p>
          <a:p>
            <a:endParaRPr lang="fr-BE" sz="1200" kern="1200" noProof="0" dirty="0" smtClean="0">
              <a:solidFill>
                <a:schemeClr val="tx1"/>
              </a:solidFill>
              <a:latin typeface="+mn-lt"/>
              <a:ea typeface="+mn-ea"/>
              <a:cs typeface="+mn-cs"/>
            </a:endParaRPr>
          </a:p>
          <a:p>
            <a:r>
              <a:rPr lang="fr-BE" sz="1200" kern="1200" noProof="0" dirty="0" smtClean="0">
                <a:solidFill>
                  <a:schemeClr val="tx1"/>
                </a:solidFill>
                <a:latin typeface="+mn-lt"/>
                <a:ea typeface="+mn-ea"/>
                <a:cs typeface="+mn-cs"/>
              </a:rPr>
              <a:t>Nous allons voir</a:t>
            </a:r>
            <a:r>
              <a:rPr lang="fr-BE" sz="1200" kern="1200" baseline="0" noProof="0" dirty="0" smtClean="0">
                <a:solidFill>
                  <a:schemeClr val="tx1"/>
                </a:solidFill>
                <a:latin typeface="+mn-lt"/>
                <a:ea typeface="+mn-ea"/>
                <a:cs typeface="+mn-cs"/>
              </a:rPr>
              <a:t> que les électroniques imprimées deviennent un outil très performant contre le contre-facon</a:t>
            </a:r>
            <a:endParaRPr lang="fr-BE" noProof="0" dirty="0"/>
          </a:p>
        </p:txBody>
      </p:sp>
      <p:sp>
        <p:nvSpPr>
          <p:cNvPr id="4" name="Slide Number Placeholder 3"/>
          <p:cNvSpPr>
            <a:spLocks noGrp="1"/>
          </p:cNvSpPr>
          <p:nvPr>
            <p:ph type="sldNum" sz="quarter" idx="10"/>
          </p:nvPr>
        </p:nvSpPr>
        <p:spPr/>
        <p:txBody>
          <a:bodyPr/>
          <a:lstStyle/>
          <a:p>
            <a:fld id="{5166D9AD-4A17-4538-8751-C428CA37BF96}" type="slidenum">
              <a:rPr lang="fr-BE" smtClean="0"/>
              <a:pPr/>
              <a:t>42</a:t>
            </a:fld>
            <a:endParaRPr lang="fr-BE"/>
          </a:p>
        </p:txBody>
      </p:sp>
    </p:spTree>
    <p:extLst>
      <p:ext uri="{BB962C8B-B14F-4D97-AF65-F5344CB8AC3E}">
        <p14:creationId xmlns:p14="http://schemas.microsoft.com/office/powerpoint/2010/main" val="8777085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dirty="0" smtClean="0"/>
              <a:t>NFC</a:t>
            </a:r>
            <a:r>
              <a:rPr lang="fr-FR" baseline="0" noProof="0" dirty="0" smtClean="0"/>
              <a:t> technologie avec un back-up d’authenticité qu’on peut vérifier n’importe où dans le monde.  (Nous recevrons des rapports quand une bouteille est scannée et nous sommes avertis si une bouteille est fausse.</a:t>
            </a:r>
          </a:p>
          <a:p>
            <a:r>
              <a:rPr lang="fr-FR" baseline="0" noProof="0" dirty="0" smtClean="0"/>
              <a:t>Nous pouvons tracé la bouteille gr</a:t>
            </a:r>
            <a:r>
              <a:rPr lang="fr-FR" baseline="0" noProof="0" dirty="0" smtClean="0"/>
              <a:t>âce à son numéro de série.  Seul inconvenance:  WIFI ne marche pas toujours (dans les caves par exemple) et certains “</a:t>
            </a:r>
            <a:r>
              <a:rPr lang="fr-FR" baseline="0" noProof="0" dirty="0" err="1" smtClean="0"/>
              <a:t>smartphones</a:t>
            </a:r>
            <a:r>
              <a:rPr lang="fr-FR" baseline="0" noProof="0" dirty="0" smtClean="0"/>
              <a:t>” (comme </a:t>
            </a:r>
            <a:r>
              <a:rPr lang="fr-FR" baseline="0" noProof="0" dirty="0" err="1" smtClean="0"/>
              <a:t>l’Iphone</a:t>
            </a:r>
            <a:r>
              <a:rPr lang="fr-FR" baseline="0" noProof="0" dirty="0" smtClean="0"/>
              <a:t>) ne sont pas encore compatible avec </a:t>
            </a:r>
            <a:r>
              <a:rPr lang="fr-FR" baseline="0" noProof="0" dirty="0" err="1" smtClean="0"/>
              <a:t>Selinko</a:t>
            </a:r>
            <a:r>
              <a:rPr lang="fr-FR" baseline="0" noProof="0" dirty="0" smtClean="0"/>
              <a:t>.</a:t>
            </a:r>
            <a:endParaRPr lang="fr-FR" noProof="0" dirty="0"/>
          </a:p>
        </p:txBody>
      </p:sp>
      <p:sp>
        <p:nvSpPr>
          <p:cNvPr id="4" name="Slide Number Placeholder 3"/>
          <p:cNvSpPr>
            <a:spLocks noGrp="1"/>
          </p:cNvSpPr>
          <p:nvPr>
            <p:ph type="sldNum" sz="quarter" idx="10"/>
          </p:nvPr>
        </p:nvSpPr>
        <p:spPr/>
        <p:txBody>
          <a:bodyPr/>
          <a:lstStyle/>
          <a:p>
            <a:fld id="{5166D9AD-4A17-4538-8751-C428CA37BF96}" type="slidenum">
              <a:rPr lang="fr-BE" smtClean="0"/>
              <a:pPr/>
              <a:t>43</a:t>
            </a:fld>
            <a:endParaRPr lang="fr-BE"/>
          </a:p>
        </p:txBody>
      </p:sp>
    </p:spTree>
    <p:extLst>
      <p:ext uri="{BB962C8B-B14F-4D97-AF65-F5344CB8AC3E}">
        <p14:creationId xmlns:p14="http://schemas.microsoft.com/office/powerpoint/2010/main" val="18144779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noProof="0" dirty="0" smtClean="0"/>
              <a:t>Les électroniques</a:t>
            </a:r>
            <a:r>
              <a:rPr lang="fr-BE" baseline="0" noProof="0" dirty="0" smtClean="0"/>
              <a:t> imprimés qui ne sont pas reproductable deviennent un outil très efficace.</a:t>
            </a:r>
          </a:p>
          <a:p>
            <a:r>
              <a:rPr lang="fr-BE" baseline="0" noProof="0" dirty="0" smtClean="0"/>
              <a:t>Pour la temperature, pour les casses de selles comme proof tag sur le capsule (plus difficile à reproduire que le proof tag car la file electronique est activée.)</a:t>
            </a:r>
          </a:p>
          <a:p>
            <a:endParaRPr lang="en-US" dirty="0"/>
          </a:p>
        </p:txBody>
      </p:sp>
      <p:sp>
        <p:nvSpPr>
          <p:cNvPr id="4" name="Slide Number Placeholder 3"/>
          <p:cNvSpPr>
            <a:spLocks noGrp="1"/>
          </p:cNvSpPr>
          <p:nvPr>
            <p:ph type="sldNum" sz="quarter" idx="10"/>
          </p:nvPr>
        </p:nvSpPr>
        <p:spPr/>
        <p:txBody>
          <a:bodyPr/>
          <a:lstStyle/>
          <a:p>
            <a:fld id="{5166D9AD-4A17-4538-8751-C428CA37BF96}" type="slidenum">
              <a:rPr lang="fr-BE" smtClean="0"/>
              <a:pPr/>
              <a:t>44</a:t>
            </a:fld>
            <a:endParaRPr lang="fr-BE"/>
          </a:p>
        </p:txBody>
      </p:sp>
    </p:spTree>
    <p:extLst>
      <p:ext uri="{BB962C8B-B14F-4D97-AF65-F5344CB8AC3E}">
        <p14:creationId xmlns:p14="http://schemas.microsoft.com/office/powerpoint/2010/main" val="12275295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Nous avons une tendance à penser que ces problèmes de contrefaçon sont liés aux hausses de prix de grands vins Bordeaux et Bourgogne récemment.  En effet, dans l’histoire, la fraude et la contrefaçon étaient toujours pratiquées.</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166D9AD-4A17-4538-8751-C428CA37BF96}" type="slidenum">
              <a:rPr lang="fr-BE" smtClean="0"/>
              <a:pPr/>
              <a:t>4</a:t>
            </a:fld>
            <a:endParaRPr lang="fr-BE"/>
          </a:p>
        </p:txBody>
      </p:sp>
    </p:spTree>
    <p:extLst>
      <p:ext uri="{BB962C8B-B14F-4D97-AF65-F5344CB8AC3E}">
        <p14:creationId xmlns:p14="http://schemas.microsoft.com/office/powerpoint/2010/main" val="22540148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Dure</a:t>
            </a:r>
            <a:r>
              <a:rPr lang="en-US" dirty="0" smtClean="0"/>
              <a:t> 30 </a:t>
            </a:r>
            <a:r>
              <a:rPr lang="en-US" dirty="0" err="1" smtClean="0"/>
              <a:t>ans</a:t>
            </a:r>
            <a:endParaRPr lang="en-US" dirty="0" smtClean="0"/>
          </a:p>
          <a:p>
            <a:endParaRPr lang="en-US" dirty="0"/>
          </a:p>
        </p:txBody>
      </p:sp>
      <p:sp>
        <p:nvSpPr>
          <p:cNvPr id="4" name="Slide Number Placeholder 3"/>
          <p:cNvSpPr>
            <a:spLocks noGrp="1"/>
          </p:cNvSpPr>
          <p:nvPr>
            <p:ph type="sldNum" sz="quarter" idx="10"/>
          </p:nvPr>
        </p:nvSpPr>
        <p:spPr/>
        <p:txBody>
          <a:bodyPr/>
          <a:lstStyle/>
          <a:p>
            <a:fld id="{5166D9AD-4A17-4538-8751-C428CA37BF96}" type="slidenum">
              <a:rPr lang="fr-BE" smtClean="0"/>
              <a:pPr/>
              <a:t>45</a:t>
            </a:fld>
            <a:endParaRPr lang="fr-BE"/>
          </a:p>
        </p:txBody>
      </p:sp>
    </p:spTree>
    <p:extLst>
      <p:ext uri="{BB962C8B-B14F-4D97-AF65-F5344CB8AC3E}">
        <p14:creationId xmlns:p14="http://schemas.microsoft.com/office/powerpoint/2010/main" val="6574980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dirty="0" smtClean="0"/>
              <a:t>Les</a:t>
            </a:r>
            <a:r>
              <a:rPr lang="fr-FR" baseline="0" noProof="0" dirty="0" smtClean="0"/>
              <a:t> options de NFC </a:t>
            </a:r>
            <a:r>
              <a:rPr lang="fr-FR" baseline="0" noProof="0" dirty="0" err="1" smtClean="0"/>
              <a:t>Selinko</a:t>
            </a:r>
            <a:r>
              <a:rPr lang="fr-FR" baseline="0" noProof="0" dirty="0" smtClean="0"/>
              <a:t> sur une bouteille de vin</a:t>
            </a:r>
          </a:p>
          <a:p>
            <a:endParaRPr lang="fr-FR" baseline="0" noProof="0" dirty="0" smtClean="0"/>
          </a:p>
          <a:p>
            <a:r>
              <a:rPr lang="fr-FR" baseline="0" noProof="0" dirty="0" smtClean="0"/>
              <a:t>Seule problème:  Et si nous arrivons de vider la bouteille par un trou dans le base de la bouteille (parmi la verre) qui apparemment est possible et fait avec les bouteilles de grand Champagne, toute cette technologie est rendu à zéro.  Devrons-nous couvrir nos bouteilles avec un film de NFC?</a:t>
            </a:r>
            <a:endParaRPr lang="fr-FR" noProof="0" dirty="0"/>
          </a:p>
        </p:txBody>
      </p:sp>
      <p:sp>
        <p:nvSpPr>
          <p:cNvPr id="4" name="Slide Number Placeholder 3"/>
          <p:cNvSpPr>
            <a:spLocks noGrp="1"/>
          </p:cNvSpPr>
          <p:nvPr>
            <p:ph type="sldNum" sz="quarter" idx="10"/>
          </p:nvPr>
        </p:nvSpPr>
        <p:spPr/>
        <p:txBody>
          <a:bodyPr/>
          <a:lstStyle/>
          <a:p>
            <a:fld id="{5166D9AD-4A17-4538-8751-C428CA37BF96}" type="slidenum">
              <a:rPr lang="fr-BE" smtClean="0"/>
              <a:pPr/>
              <a:t>46</a:t>
            </a:fld>
            <a:endParaRPr lang="fr-BE"/>
          </a:p>
        </p:txBody>
      </p:sp>
    </p:spTree>
    <p:extLst>
      <p:ext uri="{BB962C8B-B14F-4D97-AF65-F5344CB8AC3E}">
        <p14:creationId xmlns:p14="http://schemas.microsoft.com/office/powerpoint/2010/main" val="18378485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Anti</a:t>
            </a:r>
            <a:r>
              <a:rPr lang="en-US" baseline="0" dirty="0" smtClean="0"/>
              <a:t> –</a:t>
            </a:r>
            <a:r>
              <a:rPr lang="en-US" baseline="0" dirty="0" err="1" smtClean="0"/>
              <a:t>Coravin</a:t>
            </a:r>
            <a:r>
              <a:rPr lang="en-US" baseline="0" dirty="0" smtClean="0"/>
              <a:t> </a:t>
            </a:r>
            <a:r>
              <a:rPr lang="en-US" baseline="0" dirty="0" err="1" smtClean="0"/>
              <a:t>utilisé</a:t>
            </a:r>
            <a:r>
              <a:rPr lang="en-US" baseline="0" dirty="0" smtClean="0"/>
              <a:t> par Emmanuel </a:t>
            </a:r>
            <a:r>
              <a:rPr lang="en-US" baseline="0" dirty="0" err="1" smtClean="0"/>
              <a:t>Rouget</a:t>
            </a:r>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5166D9AD-4A17-4538-8751-C428CA37BF96}" type="slidenum">
              <a:rPr lang="fr-BE" smtClean="0"/>
              <a:pPr/>
              <a:t>47</a:t>
            </a:fld>
            <a:endParaRPr lang="fr-BE"/>
          </a:p>
        </p:txBody>
      </p:sp>
    </p:spTree>
    <p:extLst>
      <p:ext uri="{BB962C8B-B14F-4D97-AF65-F5344CB8AC3E}">
        <p14:creationId xmlns:p14="http://schemas.microsoft.com/office/powerpoint/2010/main" val="1489520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dirty="0" smtClean="0"/>
              <a:t>La nouvelle</a:t>
            </a:r>
            <a:r>
              <a:rPr lang="fr-FR" baseline="0" noProof="0" dirty="0" smtClean="0"/>
              <a:t> technologie qui vient d</a:t>
            </a:r>
            <a:r>
              <a:rPr lang="fr-FR" baseline="0" noProof="0" dirty="0" smtClean="0"/>
              <a:t>’être lancé par </a:t>
            </a:r>
            <a:r>
              <a:rPr lang="fr-FR" baseline="0" noProof="0" dirty="0" err="1" smtClean="0"/>
              <a:t>Selinko</a:t>
            </a:r>
            <a:r>
              <a:rPr lang="fr-FR" baseline="0" noProof="0" dirty="0" smtClean="0"/>
              <a:t> et </a:t>
            </a:r>
            <a:r>
              <a:rPr lang="fr-FR" baseline="0" noProof="0" dirty="0" err="1" smtClean="0"/>
              <a:t>Amcor</a:t>
            </a:r>
            <a:endParaRPr lang="fr-FR" noProof="0" dirty="0"/>
          </a:p>
        </p:txBody>
      </p:sp>
      <p:sp>
        <p:nvSpPr>
          <p:cNvPr id="4" name="Slide Number Placeholder 3"/>
          <p:cNvSpPr>
            <a:spLocks noGrp="1"/>
          </p:cNvSpPr>
          <p:nvPr>
            <p:ph type="sldNum" sz="quarter" idx="10"/>
          </p:nvPr>
        </p:nvSpPr>
        <p:spPr/>
        <p:txBody>
          <a:bodyPr/>
          <a:lstStyle/>
          <a:p>
            <a:fld id="{5166D9AD-4A17-4538-8751-C428CA37BF96}" type="slidenum">
              <a:rPr lang="fr-BE" smtClean="0"/>
              <a:pPr/>
              <a:t>49</a:t>
            </a:fld>
            <a:endParaRPr lang="fr-BE"/>
          </a:p>
        </p:txBody>
      </p:sp>
    </p:spTree>
    <p:extLst>
      <p:ext uri="{BB962C8B-B14F-4D97-AF65-F5344CB8AC3E}">
        <p14:creationId xmlns:p14="http://schemas.microsoft.com/office/powerpoint/2010/main" val="23299251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dirty="0" smtClean="0"/>
              <a:t>Solution:  Traçabilité et authenticité:  Les deux doivent marcher ensemble si nous voudrions une solution intégrale et efficace</a:t>
            </a:r>
          </a:p>
          <a:p>
            <a:endParaRPr lang="fr-FR" noProof="0" dirty="0" smtClean="0"/>
          </a:p>
          <a:p>
            <a:r>
              <a:rPr lang="fr-FR" noProof="0" dirty="0" smtClean="0"/>
              <a:t>L’imprimante</a:t>
            </a:r>
            <a:r>
              <a:rPr lang="fr-FR" baseline="0" noProof="0" dirty="0" smtClean="0"/>
              <a:t> que va personnaliser chaque étiquette:</a:t>
            </a:r>
          </a:p>
          <a:p>
            <a:r>
              <a:rPr lang="fr-FR" baseline="0" noProof="0" dirty="0" smtClean="0"/>
              <a:t>L'encre conductrice avec l’encre coloré comme une file électronique – c’est une couche de l’encre derrière l’étiquette</a:t>
            </a:r>
          </a:p>
          <a:p>
            <a:r>
              <a:rPr lang="fr-FR" baseline="0" noProof="0" dirty="0" smtClean="0"/>
              <a:t>L’imprimante est aussi un scanner qui associé chaque bouteille par la commande ou pays.  </a:t>
            </a:r>
          </a:p>
          <a:p>
            <a:r>
              <a:rPr lang="fr-FR" baseline="0" noProof="0" dirty="0" smtClean="0"/>
              <a:t>Bouteille peut être authenticité par un scan sur son portable (NFC)</a:t>
            </a:r>
            <a:endParaRPr lang="fr-FR" baseline="0" noProof="0" dirty="0" smtClean="0"/>
          </a:p>
        </p:txBody>
      </p:sp>
      <p:sp>
        <p:nvSpPr>
          <p:cNvPr id="4" name="Slide Number Placeholder 3"/>
          <p:cNvSpPr>
            <a:spLocks noGrp="1"/>
          </p:cNvSpPr>
          <p:nvPr>
            <p:ph type="sldNum" sz="quarter" idx="10"/>
          </p:nvPr>
        </p:nvSpPr>
        <p:spPr/>
        <p:txBody>
          <a:bodyPr/>
          <a:lstStyle/>
          <a:p>
            <a:fld id="{5166D9AD-4A17-4538-8751-C428CA37BF96}" type="slidenum">
              <a:rPr lang="fr-BE" smtClean="0"/>
              <a:pPr/>
              <a:t>50</a:t>
            </a:fld>
            <a:endParaRPr lang="fr-BE"/>
          </a:p>
        </p:txBody>
      </p:sp>
    </p:spTree>
    <p:extLst>
      <p:ext uri="{BB962C8B-B14F-4D97-AF65-F5344CB8AC3E}">
        <p14:creationId xmlns:p14="http://schemas.microsoft.com/office/powerpoint/2010/main" val="26400871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FR" noProof="0" dirty="0" err="1" smtClean="0"/>
              <a:t>Livex</a:t>
            </a:r>
            <a:r>
              <a:rPr lang="fr-FR" noProof="0" dirty="0" smtClean="0"/>
              <a:t> – London International </a:t>
            </a:r>
            <a:r>
              <a:rPr lang="fr-FR" noProof="0" dirty="0" err="1" smtClean="0"/>
              <a:t>Vintner</a:t>
            </a:r>
            <a:r>
              <a:rPr lang="fr-FR" noProof="0" dirty="0" smtClean="0"/>
              <a:t> Exchange – Londres la plaque</a:t>
            </a:r>
            <a:r>
              <a:rPr lang="fr-FR" baseline="0" noProof="0" dirty="0" smtClean="0"/>
              <a:t> tournante du vin</a:t>
            </a:r>
            <a:endParaRPr lang="fr-FR" noProof="0" dirty="0" smtClean="0"/>
          </a:p>
          <a:p>
            <a:endParaRPr lang="fr-FR" noProof="0" dirty="0" smtClean="0"/>
          </a:p>
          <a:p>
            <a:r>
              <a:rPr lang="fr-FR" noProof="0" dirty="0" smtClean="0"/>
              <a:t>SIB </a:t>
            </a:r>
            <a:r>
              <a:rPr lang="fr-FR" noProof="0" dirty="0" err="1" smtClean="0"/>
              <a:t>Passport</a:t>
            </a:r>
            <a:r>
              <a:rPr lang="fr-FR" noProof="0" dirty="0" smtClean="0"/>
              <a:t> – Standard</a:t>
            </a:r>
            <a:r>
              <a:rPr lang="fr-FR" baseline="0" noProof="0" dirty="0" smtClean="0"/>
              <a:t> In Bond </a:t>
            </a:r>
            <a:r>
              <a:rPr lang="fr-FR" baseline="0" noProof="0" dirty="0" err="1" smtClean="0"/>
              <a:t>Passport</a:t>
            </a:r>
            <a:endParaRPr lang="fr-FR" baseline="0" noProof="0" dirty="0" smtClean="0"/>
          </a:p>
          <a:p>
            <a:r>
              <a:rPr lang="fr-FR" baseline="0" noProof="0" dirty="0" smtClean="0"/>
              <a:t>LWIN – </a:t>
            </a:r>
            <a:r>
              <a:rPr lang="fr-FR" baseline="0" noProof="0" dirty="0" err="1" smtClean="0"/>
              <a:t>Livex</a:t>
            </a:r>
            <a:r>
              <a:rPr lang="fr-FR" baseline="0" noProof="0" dirty="0" smtClean="0"/>
              <a:t> Wine Indentification </a:t>
            </a:r>
            <a:r>
              <a:rPr lang="fr-FR" baseline="0" noProof="0" dirty="0" err="1" smtClean="0"/>
              <a:t>Number</a:t>
            </a:r>
            <a:endParaRPr lang="fr-FR" baseline="0" noProof="0" dirty="0" smtClean="0"/>
          </a:p>
          <a:p>
            <a:r>
              <a:rPr lang="fr-FR" baseline="0" noProof="0" dirty="0" smtClean="0"/>
              <a:t>Vine – </a:t>
            </a:r>
            <a:r>
              <a:rPr lang="fr-FR" baseline="0" noProof="0" dirty="0" err="1" smtClean="0"/>
              <a:t>Warehouse</a:t>
            </a:r>
            <a:r>
              <a:rPr lang="fr-FR" baseline="0" noProof="0" dirty="0" smtClean="0"/>
              <a:t> system</a:t>
            </a:r>
          </a:p>
          <a:p>
            <a:endParaRPr lang="fr-FR" baseline="0" noProof="0" dirty="0" smtClean="0"/>
          </a:p>
          <a:p>
            <a:r>
              <a:rPr lang="fr-FR" baseline="0" noProof="0" dirty="0" smtClean="0"/>
              <a:t>Un des grands problèmes avec ces systèmes qui demandent un input manuel, c’est les fautes d’orthographe – si un vin n’est pas bien écrit, la file est cassée.  </a:t>
            </a:r>
          </a:p>
          <a:p>
            <a:endParaRPr lang="fr-FR" baseline="0" noProof="0" dirty="0" smtClean="0"/>
          </a:p>
          <a:p>
            <a:r>
              <a:rPr lang="fr-FR" baseline="0" noProof="0" dirty="0" smtClean="0"/>
              <a:t>L’autre est le nombre des fois qu’une caisse de vin est transporté: En moyenne, la caisse est transporté parmi 5 entrepôts différents avec trois différents camionnettes.  Cela implique quatre code de produit différents, 15 références individus; date entrée dans les systèmes de marchands, négociants cinq fois et il y aura 16 détails différents à changer (stocks, commande, livraison, étiquette, température)   Beaucoup trop compliqué!</a:t>
            </a:r>
          </a:p>
          <a:p>
            <a:r>
              <a:rPr lang="fr-FR" baseline="0" noProof="0" dirty="0" smtClean="0"/>
              <a:t> </a:t>
            </a:r>
          </a:p>
          <a:p>
            <a:endParaRPr lang="fr-FR" baseline="0" noProof="0" dirty="0" smtClean="0"/>
          </a:p>
          <a:p>
            <a:endParaRPr lang="fr-FR" baseline="0" noProof="0" dirty="0" smtClean="0"/>
          </a:p>
          <a:p>
            <a:r>
              <a:rPr lang="fr-FR" baseline="0" noProof="0" dirty="0" err="1" smtClean="0"/>
              <a:t>Ficofi</a:t>
            </a:r>
            <a:r>
              <a:rPr lang="fr-FR" baseline="0" noProof="0" dirty="0" smtClean="0"/>
              <a:t> est en train d’étudier un </a:t>
            </a:r>
            <a:r>
              <a:rPr lang="fr-FR" baseline="0" noProof="0" dirty="0" err="1" smtClean="0"/>
              <a:t>systeme</a:t>
            </a:r>
            <a:r>
              <a:rPr lang="fr-FR" baseline="0" noProof="0" dirty="0" smtClean="0"/>
              <a:t> eux-mêmes</a:t>
            </a:r>
          </a:p>
          <a:p>
            <a:endParaRPr lang="en-US" dirty="0"/>
          </a:p>
        </p:txBody>
      </p:sp>
      <p:sp>
        <p:nvSpPr>
          <p:cNvPr id="4" name="Slide Number Placeholder 3"/>
          <p:cNvSpPr>
            <a:spLocks noGrp="1"/>
          </p:cNvSpPr>
          <p:nvPr>
            <p:ph type="sldNum" sz="quarter" idx="10"/>
          </p:nvPr>
        </p:nvSpPr>
        <p:spPr/>
        <p:txBody>
          <a:bodyPr/>
          <a:lstStyle/>
          <a:p>
            <a:fld id="{5166D9AD-4A17-4538-8751-C428CA37BF96}" type="slidenum">
              <a:rPr lang="fr-BE" smtClean="0"/>
              <a:pPr/>
              <a:t>51</a:t>
            </a:fld>
            <a:endParaRPr lang="fr-BE"/>
          </a:p>
        </p:txBody>
      </p:sp>
    </p:spTree>
    <p:extLst>
      <p:ext uri="{BB962C8B-B14F-4D97-AF65-F5344CB8AC3E}">
        <p14:creationId xmlns:p14="http://schemas.microsoft.com/office/powerpoint/2010/main" val="33059807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Une</a:t>
            </a:r>
            <a:r>
              <a:rPr lang="en-US" dirty="0" smtClean="0"/>
              <a:t> solution qui</a:t>
            </a:r>
            <a:r>
              <a:rPr lang="en-US" baseline="0" dirty="0" smtClean="0"/>
              <a:t> </a:t>
            </a:r>
            <a:r>
              <a:rPr lang="en-US" baseline="0" dirty="0" err="1" smtClean="0"/>
              <a:t>est</a:t>
            </a:r>
            <a:r>
              <a:rPr lang="en-US" baseline="0" dirty="0" smtClean="0"/>
              <a:t> en train d’</a:t>
            </a:r>
            <a:r>
              <a:rPr lang="en-US" baseline="0" dirty="0" smtClean="0"/>
              <a:t>être </a:t>
            </a:r>
            <a:r>
              <a:rPr lang="en-US" baseline="0" dirty="0" err="1" smtClean="0"/>
              <a:t>étudier</a:t>
            </a:r>
            <a:r>
              <a:rPr lang="en-US" baseline="0" dirty="0" smtClean="0"/>
              <a:t> avec </a:t>
            </a:r>
            <a:r>
              <a:rPr lang="en-US" baseline="0" dirty="0" err="1" smtClean="0"/>
              <a:t>l’utilisation</a:t>
            </a:r>
            <a:r>
              <a:rPr lang="en-US" baseline="0" dirty="0" smtClean="0"/>
              <a:t> de NFC et </a:t>
            </a:r>
            <a:r>
              <a:rPr lang="en-US" baseline="0" dirty="0" err="1" smtClean="0"/>
              <a:t>L’internet</a:t>
            </a:r>
            <a:r>
              <a:rPr lang="en-US" baseline="0" dirty="0" smtClean="0"/>
              <a:t> des choses (The Internet of Things)</a:t>
            </a:r>
            <a:endParaRPr lang="en-US" dirty="0"/>
          </a:p>
        </p:txBody>
      </p:sp>
      <p:sp>
        <p:nvSpPr>
          <p:cNvPr id="4" name="Slide Number Placeholder 3"/>
          <p:cNvSpPr>
            <a:spLocks noGrp="1"/>
          </p:cNvSpPr>
          <p:nvPr>
            <p:ph type="sldNum" sz="quarter" idx="10"/>
          </p:nvPr>
        </p:nvSpPr>
        <p:spPr/>
        <p:txBody>
          <a:bodyPr/>
          <a:lstStyle/>
          <a:p>
            <a:fld id="{5166D9AD-4A17-4538-8751-C428CA37BF96}" type="slidenum">
              <a:rPr lang="fr-BE" smtClean="0"/>
              <a:pPr/>
              <a:t>52</a:t>
            </a:fld>
            <a:endParaRPr lang="fr-BE"/>
          </a:p>
        </p:txBody>
      </p:sp>
    </p:spTree>
    <p:extLst>
      <p:ext uri="{BB962C8B-B14F-4D97-AF65-F5344CB8AC3E}">
        <p14:creationId xmlns:p14="http://schemas.microsoft.com/office/powerpoint/2010/main" val="42078216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dirty="0" smtClean="0"/>
              <a:t>Pour les conseils:  Il existe les experts</a:t>
            </a:r>
            <a:r>
              <a:rPr lang="fr-FR" baseline="0" noProof="0" dirty="0" smtClean="0"/>
              <a:t> qui peuvent vous aider avec la recherche:</a:t>
            </a:r>
          </a:p>
          <a:p>
            <a:r>
              <a:rPr lang="fr-FR" baseline="0" noProof="0" dirty="0" smtClean="0"/>
              <a:t>Maureen </a:t>
            </a:r>
            <a:r>
              <a:rPr lang="fr-FR" baseline="0" noProof="0" dirty="0" err="1" smtClean="0"/>
              <a:t>Downey</a:t>
            </a:r>
            <a:r>
              <a:rPr lang="fr-FR" baseline="0" noProof="0" dirty="0" smtClean="0"/>
              <a:t>:  Américaine basé à San Francisco, célèbre pour avoir construire le cas contre Rudy </a:t>
            </a:r>
            <a:r>
              <a:rPr lang="fr-FR" baseline="0" noProof="0" dirty="0" err="1" smtClean="0"/>
              <a:t>Kurniawan</a:t>
            </a:r>
            <a:r>
              <a:rPr lang="fr-FR" baseline="0" noProof="0" dirty="0" smtClean="0"/>
              <a:t>.</a:t>
            </a:r>
          </a:p>
          <a:p>
            <a:r>
              <a:rPr lang="fr-FR" noProof="0" dirty="0" smtClean="0"/>
              <a:t>20 ans</a:t>
            </a:r>
            <a:r>
              <a:rPr lang="fr-FR" baseline="0" noProof="0" dirty="0" smtClean="0"/>
              <a:t> d’</a:t>
            </a:r>
            <a:r>
              <a:rPr lang="fr-FR" baseline="0" noProof="0" dirty="0" err="1" smtClean="0"/>
              <a:t>experience</a:t>
            </a:r>
            <a:endParaRPr lang="fr-FR" baseline="0" noProof="0" dirty="0" smtClean="0"/>
          </a:p>
          <a:p>
            <a:r>
              <a:rPr lang="fr-FR" baseline="0" noProof="0" dirty="0" smtClean="0"/>
              <a:t>Travailler pour le FBI, US </a:t>
            </a:r>
            <a:r>
              <a:rPr lang="fr-FR" baseline="0" noProof="0" dirty="0" err="1" smtClean="0"/>
              <a:t>Govt</a:t>
            </a:r>
            <a:r>
              <a:rPr lang="fr-FR" baseline="0" noProof="0" dirty="0" smtClean="0"/>
              <a:t>., IRS, Koch,</a:t>
            </a:r>
          </a:p>
          <a:p>
            <a:endParaRPr lang="fr-FR" baseline="0" noProof="0" dirty="0" smtClean="0"/>
          </a:p>
          <a:p>
            <a:r>
              <a:rPr lang="fr-FR" noProof="0" dirty="0" smtClean="0"/>
              <a:t>Elle vient de lancer un nouveau système</a:t>
            </a:r>
            <a:r>
              <a:rPr lang="fr-FR" baseline="0" noProof="0" dirty="0" smtClean="0"/>
              <a:t> qui s’appelle le </a:t>
            </a:r>
            <a:r>
              <a:rPr lang="fr-FR" b="1" baseline="0" noProof="0" dirty="0" smtClean="0"/>
              <a:t>Chai Wine </a:t>
            </a:r>
            <a:r>
              <a:rPr lang="fr-FR" b="1" baseline="0" noProof="0" dirty="0" err="1" smtClean="0"/>
              <a:t>Vault</a:t>
            </a:r>
            <a:r>
              <a:rPr lang="fr-FR" b="1" baseline="0" noProof="0" dirty="0" smtClean="0"/>
              <a:t> </a:t>
            </a:r>
            <a:r>
              <a:rPr lang="fr-FR" baseline="0" noProof="0" dirty="0" smtClean="0"/>
              <a:t>lancé avec </a:t>
            </a:r>
            <a:r>
              <a:rPr lang="fr-FR" baseline="0" noProof="0" dirty="0" err="1" smtClean="0"/>
              <a:t>Everledger</a:t>
            </a:r>
            <a:r>
              <a:rPr lang="fr-FR" baseline="0" noProof="0" dirty="0" smtClean="0"/>
              <a:t> (utilisé pour tracer les diamants, profile digitale crée pour chaque vin)   Block </a:t>
            </a:r>
            <a:r>
              <a:rPr lang="fr-FR" baseline="0" noProof="0" dirty="0" err="1" smtClean="0"/>
              <a:t>chain</a:t>
            </a:r>
            <a:r>
              <a:rPr lang="fr-FR" baseline="0" noProof="0" dirty="0" smtClean="0"/>
              <a:t> technologie, utilisé pour Bit coins</a:t>
            </a:r>
          </a:p>
          <a:p>
            <a:endParaRPr lang="fr-FR" baseline="0" noProof="0" dirty="0" smtClean="0"/>
          </a:p>
          <a:p>
            <a:endParaRPr lang="fr-FR" baseline="0" noProof="0" dirty="0" smtClean="0"/>
          </a:p>
          <a:p>
            <a:endParaRPr lang="en-US" sz="2800" baseline="0" dirty="0" smtClean="0"/>
          </a:p>
          <a:p>
            <a:endParaRPr lang="en-US" sz="2800" dirty="0"/>
          </a:p>
        </p:txBody>
      </p:sp>
      <p:sp>
        <p:nvSpPr>
          <p:cNvPr id="4" name="Slide Number Placeholder 3"/>
          <p:cNvSpPr>
            <a:spLocks noGrp="1"/>
          </p:cNvSpPr>
          <p:nvPr>
            <p:ph type="sldNum" sz="quarter" idx="10"/>
          </p:nvPr>
        </p:nvSpPr>
        <p:spPr/>
        <p:txBody>
          <a:bodyPr/>
          <a:lstStyle/>
          <a:p>
            <a:fld id="{5166D9AD-4A17-4538-8751-C428CA37BF96}" type="slidenum">
              <a:rPr lang="fr-BE" smtClean="0"/>
              <a:pPr/>
              <a:t>53</a:t>
            </a:fld>
            <a:endParaRPr lang="fr-BE"/>
          </a:p>
        </p:txBody>
      </p:sp>
    </p:spTree>
    <p:extLst>
      <p:ext uri="{BB962C8B-B14F-4D97-AF65-F5344CB8AC3E}">
        <p14:creationId xmlns:p14="http://schemas.microsoft.com/office/powerpoint/2010/main" val="22256159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Micheal</a:t>
            </a:r>
            <a:r>
              <a:rPr lang="en-US" baseline="0" dirty="0" smtClean="0"/>
              <a:t> Egan</a:t>
            </a:r>
          </a:p>
          <a:p>
            <a:endParaRPr lang="en-US" baseline="0" dirty="0" smtClean="0"/>
          </a:p>
          <a:p>
            <a:r>
              <a:rPr lang="en-US" dirty="0" err="1" smtClean="0"/>
              <a:t>Basé</a:t>
            </a:r>
            <a:r>
              <a:rPr lang="en-US" dirty="0" smtClean="0"/>
              <a:t> </a:t>
            </a:r>
            <a:r>
              <a:rPr lang="en-US" dirty="0" err="1" smtClean="0"/>
              <a:t>à</a:t>
            </a:r>
            <a:r>
              <a:rPr lang="en-US" dirty="0" smtClean="0"/>
              <a:t> Bordeaux</a:t>
            </a:r>
          </a:p>
          <a:p>
            <a:r>
              <a:rPr lang="en-US" dirty="0" smtClean="0"/>
              <a:t>Ex Sotheby’s</a:t>
            </a:r>
          </a:p>
          <a:p>
            <a:r>
              <a:rPr lang="en-US" dirty="0" smtClean="0"/>
              <a:t>Koch v</a:t>
            </a:r>
            <a:r>
              <a:rPr lang="en-US" baseline="0" dirty="0" smtClean="0"/>
              <a:t> Greenberg</a:t>
            </a:r>
          </a:p>
          <a:p>
            <a:r>
              <a:rPr lang="en-US" sz="1200" kern="1200" dirty="0" smtClean="0">
                <a:solidFill>
                  <a:schemeClr val="tx1"/>
                </a:solidFill>
                <a:latin typeface="+mn-lt"/>
                <a:ea typeface="+mn-ea"/>
                <a:cs typeface="+mn-cs"/>
              </a:rPr>
              <a:t>United States v. </a:t>
            </a:r>
            <a:r>
              <a:rPr lang="en-US" sz="1200" kern="1200" dirty="0" err="1" smtClean="0">
                <a:solidFill>
                  <a:schemeClr val="tx1"/>
                </a:solidFill>
                <a:latin typeface="+mn-lt"/>
                <a:ea typeface="+mn-ea"/>
                <a:cs typeface="+mn-cs"/>
              </a:rPr>
              <a:t>Kurniawan</a:t>
            </a:r>
            <a:endParaRPr lang="en-US" sz="1200" kern="1200" dirty="0" smtClean="0">
              <a:solidFill>
                <a:schemeClr val="tx1"/>
              </a:solidFill>
              <a:latin typeface="+mn-lt"/>
              <a:ea typeface="+mn-ea"/>
              <a:cs typeface="+mn-cs"/>
            </a:endParaRPr>
          </a:p>
          <a:p>
            <a:r>
              <a:rPr lang="en-US" sz="1200" kern="1200" dirty="0" err="1" smtClean="0">
                <a:solidFill>
                  <a:schemeClr val="tx1"/>
                </a:solidFill>
                <a:latin typeface="+mn-lt"/>
                <a:ea typeface="+mn-ea"/>
                <a:cs typeface="+mn-cs"/>
              </a:rPr>
              <a:t>Temoin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clé</a:t>
            </a:r>
            <a:endParaRPr lang="en-US" sz="1200" kern="1200" dirty="0" smtClean="0">
              <a:solidFill>
                <a:schemeClr val="tx1"/>
              </a:solidFill>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5166D9AD-4A17-4538-8751-C428CA37BF96}" type="slidenum">
              <a:rPr lang="fr-BE" smtClean="0"/>
              <a:pPr/>
              <a:t>54</a:t>
            </a:fld>
            <a:endParaRPr lang="fr-BE"/>
          </a:p>
        </p:txBody>
      </p:sp>
    </p:spTree>
    <p:extLst>
      <p:ext uri="{BB962C8B-B14F-4D97-AF65-F5344CB8AC3E}">
        <p14:creationId xmlns:p14="http://schemas.microsoft.com/office/powerpoint/2010/main" val="34604993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66D9AD-4A17-4538-8751-C428CA37BF96}" type="slidenum">
              <a:rPr lang="fr-BE" smtClean="0"/>
              <a:pPr/>
              <a:t>55</a:t>
            </a:fld>
            <a:endParaRPr lang="fr-BE"/>
          </a:p>
        </p:txBody>
      </p:sp>
    </p:spTree>
    <p:extLst>
      <p:ext uri="{BB962C8B-B14F-4D97-AF65-F5344CB8AC3E}">
        <p14:creationId xmlns:p14="http://schemas.microsoft.com/office/powerpoint/2010/main" val="388321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noProof="0" dirty="0" smtClean="0"/>
              <a:t>30-50% des vins en Chine sont jugés faux malgré un réel effort des autorités</a:t>
            </a:r>
            <a:r>
              <a:rPr lang="fr-BE" baseline="0" noProof="0" dirty="0" smtClean="0"/>
              <a:t> de trouver les marchands coupables et de détruire les vins “fictifs”</a:t>
            </a:r>
          </a:p>
          <a:p>
            <a:endParaRPr lang="en-US" dirty="0"/>
          </a:p>
        </p:txBody>
      </p:sp>
      <p:sp>
        <p:nvSpPr>
          <p:cNvPr id="4" name="Slide Number Placeholder 3"/>
          <p:cNvSpPr>
            <a:spLocks noGrp="1"/>
          </p:cNvSpPr>
          <p:nvPr>
            <p:ph type="sldNum" sz="quarter" idx="10"/>
          </p:nvPr>
        </p:nvSpPr>
        <p:spPr/>
        <p:txBody>
          <a:bodyPr/>
          <a:lstStyle/>
          <a:p>
            <a:fld id="{5166D9AD-4A17-4538-8751-C428CA37BF96}" type="slidenum">
              <a:rPr lang="fr-BE" smtClean="0"/>
              <a:pPr/>
              <a:t>5</a:t>
            </a:fld>
            <a:endParaRPr lang="fr-BE"/>
          </a:p>
        </p:txBody>
      </p:sp>
    </p:spTree>
    <p:extLst>
      <p:ext uri="{BB962C8B-B14F-4D97-AF65-F5344CB8AC3E}">
        <p14:creationId xmlns:p14="http://schemas.microsoft.com/office/powerpoint/2010/main" val="40871558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dirty="0" smtClean="0"/>
              <a:t>Le contrefaçon, le vol, le vente</a:t>
            </a:r>
            <a:r>
              <a:rPr lang="fr-FR" baseline="0" noProof="0" dirty="0" smtClean="0"/>
              <a:t> de vins par correspondance, les vins vendus “en primeur” mais jamais achetés…..la liste est très longue </a:t>
            </a:r>
            <a:endParaRPr lang="fr-FR" noProof="0" dirty="0"/>
          </a:p>
        </p:txBody>
      </p:sp>
      <p:sp>
        <p:nvSpPr>
          <p:cNvPr id="4" name="Slide Number Placeholder 3"/>
          <p:cNvSpPr>
            <a:spLocks noGrp="1"/>
          </p:cNvSpPr>
          <p:nvPr>
            <p:ph type="sldNum" sz="quarter" idx="10"/>
          </p:nvPr>
        </p:nvSpPr>
        <p:spPr/>
        <p:txBody>
          <a:bodyPr/>
          <a:lstStyle/>
          <a:p>
            <a:fld id="{5166D9AD-4A17-4538-8751-C428CA37BF96}" type="slidenum">
              <a:rPr lang="fr-BE" smtClean="0"/>
              <a:pPr/>
              <a:t>6</a:t>
            </a:fld>
            <a:endParaRPr lang="fr-BE"/>
          </a:p>
        </p:txBody>
      </p:sp>
    </p:spTree>
    <p:extLst>
      <p:ext uri="{BB962C8B-B14F-4D97-AF65-F5344CB8AC3E}">
        <p14:creationId xmlns:p14="http://schemas.microsoft.com/office/powerpoint/2010/main" val="26585522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fr-FR" sz="2000" noProof="0" dirty="0" smtClean="0">
                <a:latin typeface="Calibri"/>
                <a:cs typeface="Calibri"/>
              </a:rPr>
              <a:t>Voici</a:t>
            </a:r>
            <a:r>
              <a:rPr lang="fr-FR" sz="2000" baseline="0" noProof="0" dirty="0" smtClean="0">
                <a:latin typeface="Calibri"/>
                <a:cs typeface="Calibri"/>
              </a:rPr>
              <a:t> quelques exemples de vins fraudés récemment:</a:t>
            </a:r>
          </a:p>
          <a:p>
            <a:endParaRPr lang="fr-FR" sz="2000" baseline="0" noProof="0" dirty="0" smtClean="0">
              <a:latin typeface="Calibri"/>
              <a:cs typeface="Calibri"/>
            </a:endParaRPr>
          </a:p>
          <a:p>
            <a:r>
              <a:rPr lang="fr-FR" sz="2000" baseline="0" noProof="0" dirty="0" smtClean="0">
                <a:latin typeface="Calibri"/>
                <a:cs typeface="Calibri"/>
              </a:rPr>
              <a:t>Khaled </a:t>
            </a:r>
            <a:r>
              <a:rPr lang="fr-FR" sz="2000" baseline="0" noProof="0" dirty="0" err="1" smtClean="0">
                <a:latin typeface="Calibri"/>
                <a:cs typeface="Calibri"/>
              </a:rPr>
              <a:t>Rouabaj</a:t>
            </a:r>
            <a:r>
              <a:rPr lang="fr-FR" sz="2000" baseline="0" noProof="0" dirty="0" smtClean="0">
                <a:latin typeface="Calibri"/>
                <a:cs typeface="Calibri"/>
              </a:rPr>
              <a:t> était un marchand Belge qui fin des années 90 avait trouvé dans une cave secrète, les bouteilles de Margaux et </a:t>
            </a:r>
            <a:r>
              <a:rPr lang="fr-FR" sz="2000" baseline="0" noProof="0" dirty="0" err="1" smtClean="0">
                <a:latin typeface="Calibri"/>
                <a:cs typeface="Calibri"/>
              </a:rPr>
              <a:t>Lafite</a:t>
            </a:r>
            <a:r>
              <a:rPr lang="fr-FR" sz="2000" baseline="0" noProof="0" dirty="0" smtClean="0">
                <a:latin typeface="Calibri"/>
                <a:cs typeface="Calibri"/>
              </a:rPr>
              <a:t> mise en bouteille par Barton &amp; </a:t>
            </a:r>
            <a:r>
              <a:rPr lang="fr-FR" sz="2000" baseline="0" noProof="0" dirty="0" err="1" smtClean="0">
                <a:latin typeface="Calibri"/>
                <a:cs typeface="Calibri"/>
              </a:rPr>
              <a:t>Guestier</a:t>
            </a:r>
            <a:r>
              <a:rPr lang="fr-FR" sz="2000" baseline="0" noProof="0" dirty="0" smtClean="0">
                <a:latin typeface="Calibri"/>
                <a:cs typeface="Calibri"/>
              </a:rPr>
              <a:t>.  Paul Pontallier avait ses doutes et a demandé à un physiciste à L’université de Bordeaux de tester le contenu pour le Césium 137 un produit lié au résidu nucléaire.   Il y avait le résidu résultat des accidents nucléaires Tchernobyl et Fukushima. Preuve que les bouteilles datés après l’ère atomique, post Hiroshima, probablement des années 60s ou 70s.  </a:t>
            </a:r>
            <a:endParaRPr lang="fr-FR" sz="2000" noProof="0" dirty="0">
              <a:latin typeface="Calibri"/>
              <a:cs typeface="Calibri"/>
            </a:endParaRPr>
          </a:p>
        </p:txBody>
      </p:sp>
      <p:sp>
        <p:nvSpPr>
          <p:cNvPr id="4" name="Slide Number Placeholder 3"/>
          <p:cNvSpPr>
            <a:spLocks noGrp="1"/>
          </p:cNvSpPr>
          <p:nvPr>
            <p:ph type="sldNum" sz="quarter" idx="10"/>
          </p:nvPr>
        </p:nvSpPr>
        <p:spPr/>
        <p:txBody>
          <a:bodyPr/>
          <a:lstStyle/>
          <a:p>
            <a:fld id="{5166D9AD-4A17-4538-8751-C428CA37BF96}" type="slidenum">
              <a:rPr lang="fr-BE" smtClean="0"/>
              <a:pPr/>
              <a:t>7</a:t>
            </a:fld>
            <a:endParaRPr lang="fr-BE"/>
          </a:p>
        </p:txBody>
      </p:sp>
    </p:spTree>
    <p:extLst>
      <p:ext uri="{BB962C8B-B14F-4D97-AF65-F5344CB8AC3E}">
        <p14:creationId xmlns:p14="http://schemas.microsoft.com/office/powerpoint/2010/main" val="22246010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dirty="0" smtClean="0"/>
              <a:t>L’histoire de ces bouteilles</a:t>
            </a:r>
            <a:r>
              <a:rPr lang="fr-FR" baseline="0" noProof="0" dirty="0" smtClean="0"/>
              <a:t> mythiques découvertes par collectionneur Allemand, Hardy </a:t>
            </a:r>
            <a:r>
              <a:rPr lang="fr-FR" baseline="0" noProof="0" dirty="0" err="1" smtClean="0"/>
              <a:t>Rodenstock</a:t>
            </a:r>
            <a:r>
              <a:rPr lang="fr-FR" baseline="0" noProof="0" dirty="0" smtClean="0"/>
              <a:t> dans le Marais district à Paris est le sujet d’un livre fascinant de Benjamin Wallace, “The </a:t>
            </a:r>
            <a:r>
              <a:rPr lang="fr-FR" baseline="0" noProof="0" dirty="0" err="1" smtClean="0"/>
              <a:t>Billionaire’s</a:t>
            </a:r>
            <a:r>
              <a:rPr lang="fr-FR" baseline="0" noProof="0" dirty="0" smtClean="0"/>
              <a:t> </a:t>
            </a:r>
            <a:r>
              <a:rPr lang="fr-FR" baseline="0" noProof="0" dirty="0" err="1" smtClean="0"/>
              <a:t>Vinegar</a:t>
            </a:r>
            <a:r>
              <a:rPr lang="fr-FR" baseline="0" noProof="0" dirty="0" smtClean="0"/>
              <a:t>”.</a:t>
            </a:r>
          </a:p>
          <a:p>
            <a:r>
              <a:rPr lang="fr-FR" baseline="0" noProof="0" dirty="0" smtClean="0"/>
              <a:t>Un saga sur la grâle du vin –”La bouteille la plus fameuse du monde”  des bouteilles de Thomas Jefferson.  Première bouteille vendu à Malcolm Forbes par Christie’s pour $156,000.  Bill Koch a acheté 4 chez </a:t>
            </a:r>
            <a:r>
              <a:rPr lang="fr-FR" baseline="0" noProof="0" dirty="0" err="1" smtClean="0"/>
              <a:t>Farr</a:t>
            </a:r>
            <a:r>
              <a:rPr lang="fr-FR" baseline="0" noProof="0" dirty="0" smtClean="0"/>
              <a:t> </a:t>
            </a:r>
            <a:r>
              <a:rPr lang="fr-FR" baseline="0" noProof="0" dirty="0" err="1" smtClean="0"/>
              <a:t>Vintners</a:t>
            </a:r>
            <a:r>
              <a:rPr lang="fr-FR" baseline="0" noProof="0" dirty="0" smtClean="0"/>
              <a:t> à Londres:  Plus de $1 million dépenser par Koch pour l’investigation pour prouvé que les vins étaient  datés des années plus récentes et que les gravures étaient fait par un outil moderne, comme une drille chez le dentiste. </a:t>
            </a:r>
            <a:endParaRPr lang="fr-FR" noProof="0" dirty="0"/>
          </a:p>
        </p:txBody>
      </p:sp>
      <p:sp>
        <p:nvSpPr>
          <p:cNvPr id="4" name="Slide Number Placeholder 3"/>
          <p:cNvSpPr>
            <a:spLocks noGrp="1"/>
          </p:cNvSpPr>
          <p:nvPr>
            <p:ph type="sldNum" sz="quarter" idx="10"/>
          </p:nvPr>
        </p:nvSpPr>
        <p:spPr/>
        <p:txBody>
          <a:bodyPr/>
          <a:lstStyle/>
          <a:p>
            <a:fld id="{5166D9AD-4A17-4538-8751-C428CA37BF96}" type="slidenum">
              <a:rPr lang="fr-BE" smtClean="0"/>
              <a:pPr/>
              <a:t>8</a:t>
            </a:fld>
            <a:endParaRPr lang="fr-BE"/>
          </a:p>
        </p:txBody>
      </p:sp>
    </p:spTree>
    <p:extLst>
      <p:ext uri="{BB962C8B-B14F-4D97-AF65-F5344CB8AC3E}">
        <p14:creationId xmlns:p14="http://schemas.microsoft.com/office/powerpoint/2010/main" val="23106371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noProof="0" dirty="0" smtClean="0"/>
              <a:t>Grand collectionneur</a:t>
            </a:r>
            <a:r>
              <a:rPr lang="fr-BE" baseline="0" noProof="0" dirty="0" smtClean="0"/>
              <a:t> I</a:t>
            </a:r>
            <a:r>
              <a:rPr lang="fr-BE" noProof="0" dirty="0" smtClean="0"/>
              <a:t>ndonesien.</a:t>
            </a:r>
            <a:r>
              <a:rPr lang="fr-BE" baseline="0" noProof="0" dirty="0" smtClean="0"/>
              <a:t>   Access aux grands groupes de dégustation, les maisons de ventes en enchères et les marchands specialisés (surtout Acker Merrill).</a:t>
            </a:r>
          </a:p>
          <a:p>
            <a:r>
              <a:rPr lang="fr-BE" baseline="0" noProof="0" dirty="0" smtClean="0"/>
              <a:t>Fraud sur une échelle jamais vu (Maureen Downey estime que il y a encore $550 million de vin aux valeurs d’aujourd’hui dans le marché.</a:t>
            </a:r>
          </a:p>
          <a:p>
            <a:r>
              <a:rPr lang="fr-BE" baseline="0" noProof="0" dirty="0" smtClean="0"/>
              <a:t>Beaucoup de questions sur Rudy Kurniawan:  A-t-il travaillé seul?   Si oui, comment il est arrivé de faire le fraud à une telle échelle?</a:t>
            </a:r>
          </a:p>
          <a:p>
            <a:r>
              <a:rPr lang="fr-BE" baseline="0" noProof="0" dirty="0" smtClean="0"/>
              <a:t>A voir le film/documentaire:   Sour Grapes (disponible sur Netflix)</a:t>
            </a:r>
          </a:p>
          <a:p>
            <a:endParaRPr lang="fr-BE" baseline="0" noProof="0" dirty="0" smtClean="0"/>
          </a:p>
          <a:p>
            <a:r>
              <a:rPr lang="fr-BE" noProof="0" dirty="0" smtClean="0"/>
              <a:t>10 ans</a:t>
            </a:r>
            <a:r>
              <a:rPr lang="fr-BE" baseline="0" noProof="0" dirty="0" smtClean="0"/>
              <a:t> au prison</a:t>
            </a:r>
          </a:p>
          <a:p>
            <a:r>
              <a:rPr lang="fr-BE" baseline="0" noProof="0" dirty="0" smtClean="0"/>
              <a:t>Plus de $28 million à payer comme restitution</a:t>
            </a:r>
          </a:p>
          <a:p>
            <a:endParaRPr lang="fr-BE" baseline="0" noProof="0" dirty="0" smtClean="0"/>
          </a:p>
          <a:p>
            <a:endParaRPr lang="en-US" dirty="0"/>
          </a:p>
        </p:txBody>
      </p:sp>
      <p:sp>
        <p:nvSpPr>
          <p:cNvPr id="4" name="Slide Number Placeholder 3"/>
          <p:cNvSpPr>
            <a:spLocks noGrp="1"/>
          </p:cNvSpPr>
          <p:nvPr>
            <p:ph type="sldNum" sz="quarter" idx="10"/>
          </p:nvPr>
        </p:nvSpPr>
        <p:spPr/>
        <p:txBody>
          <a:bodyPr/>
          <a:lstStyle/>
          <a:p>
            <a:fld id="{5166D9AD-4A17-4538-8751-C428CA37BF96}" type="slidenum">
              <a:rPr lang="fr-BE" smtClean="0"/>
              <a:pPr/>
              <a:t>9</a:t>
            </a:fld>
            <a:endParaRPr lang="fr-BE"/>
          </a:p>
        </p:txBody>
      </p:sp>
    </p:spTree>
    <p:extLst>
      <p:ext uri="{BB962C8B-B14F-4D97-AF65-F5344CB8AC3E}">
        <p14:creationId xmlns:p14="http://schemas.microsoft.com/office/powerpoint/2010/main" val="39629170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3.png"/><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hyperlink" Target="https://www.facebook.com/byselinko/" TargetMode="External"/><Relationship Id="rId5" Type="http://schemas.openxmlformats.org/officeDocument/2006/relationships/image" Target="../media/image8.png"/><Relationship Id="rId6" Type="http://schemas.openxmlformats.org/officeDocument/2006/relationships/hyperlink" Target="https://www.linkedin.com/company/2876603?trk=tyah&amp;trkInfo=clickedVertical:company,entityType:entityHistoryName,clickedEntityId:company_company_2876603,idx:1" TargetMode="External"/><Relationship Id="rId7" Type="http://schemas.openxmlformats.org/officeDocument/2006/relationships/image" Target="../media/image9.png"/><Relationship Id="rId8" Type="http://schemas.openxmlformats.org/officeDocument/2006/relationships/hyperlink" Target="https://twitter.com/byselinko" TargetMode="External"/><Relationship Id="rId9" Type="http://schemas.openxmlformats.org/officeDocument/2006/relationships/image" Target="../media/image10.png"/><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3" name="Sous-titre 2"/>
          <p:cNvSpPr>
            <a:spLocks noGrp="1"/>
          </p:cNvSpPr>
          <p:nvPr>
            <p:ph type="subTitle" idx="1" hasCustomPrompt="1"/>
          </p:nvPr>
        </p:nvSpPr>
        <p:spPr>
          <a:xfrm>
            <a:off x="2381224" y="2643182"/>
            <a:ext cx="7505723" cy="3000396"/>
          </a:xfrm>
        </p:spPr>
        <p:txBody>
          <a:bodyPr>
            <a:normAutofit/>
          </a:bodyPr>
          <a:lstStyle>
            <a:lvl1pPr marL="0" indent="0" algn="l" rtl="0">
              <a:buNone/>
              <a:defRPr lang="fr-BE" sz="4000" spc="100" baseline="0" smtClean="0">
                <a:solidFill>
                  <a:schemeClr val="tx2"/>
                </a:solidFill>
                <a:latin typeface="AvantGarde LT ExtraLight"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fr-BE" dirty="0"/>
              <a:t>INSÉREZ VOTRE TITRE</a:t>
            </a:r>
          </a:p>
        </p:txBody>
      </p:sp>
      <p:pic>
        <p:nvPicPr>
          <p:cNvPr id="9" name="Image 8" descr="logo-texte.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5020" y="571480"/>
            <a:ext cx="1154515" cy="1540800"/>
          </a:xfrm>
          <a:prstGeom prst="rect">
            <a:avLst/>
          </a:prstGeom>
        </p:spPr>
      </p:pic>
      <p:sp>
        <p:nvSpPr>
          <p:cNvPr id="10" name="Rectangle 9"/>
          <p:cNvSpPr/>
          <p:nvPr userDrawn="1"/>
        </p:nvSpPr>
        <p:spPr>
          <a:xfrm>
            <a:off x="0" y="0"/>
            <a:ext cx="12192000" cy="1428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800"/>
          </a:p>
        </p:txBody>
      </p:sp>
      <p:cxnSp>
        <p:nvCxnSpPr>
          <p:cNvPr id="20" name="Connecteur droit 19"/>
          <p:cNvCxnSpPr/>
          <p:nvPr userDrawn="1"/>
        </p:nvCxnSpPr>
        <p:spPr>
          <a:xfrm rot="5400000" flipH="1" flipV="1">
            <a:off x="1964502" y="2059772"/>
            <a:ext cx="928694" cy="1238259"/>
          </a:xfrm>
          <a:prstGeom prst="line">
            <a:avLst/>
          </a:prstGeom>
          <a:ln w="19050">
            <a:solidFill>
              <a:schemeClr val="tx2"/>
            </a:solidFill>
            <a:prstDash val="solid"/>
            <a:tailEnd type="none"/>
          </a:ln>
        </p:spPr>
        <p:style>
          <a:lnRef idx="1">
            <a:schemeClr val="accent1"/>
          </a:lnRef>
          <a:fillRef idx="0">
            <a:schemeClr val="accent1"/>
          </a:fillRef>
          <a:effectRef idx="0">
            <a:schemeClr val="accent1"/>
          </a:effectRef>
          <a:fontRef idx="minor">
            <a:schemeClr val="tx1"/>
          </a:fontRef>
        </p:style>
      </p:cxnSp>
      <p:sp>
        <p:nvSpPr>
          <p:cNvPr id="13" name="Espace réservé pour une image  12"/>
          <p:cNvSpPr>
            <a:spLocks noGrp="1"/>
          </p:cNvSpPr>
          <p:nvPr>
            <p:ph type="pic" sz="quarter" idx="10" hasCustomPrompt="1"/>
          </p:nvPr>
        </p:nvSpPr>
        <p:spPr>
          <a:xfrm>
            <a:off x="9048771" y="2571744"/>
            <a:ext cx="666756" cy="500066"/>
          </a:xfrm>
          <a:blipFill>
            <a:blip r:embed="rId3" cstate="email">
              <a:extLst>
                <a:ext uri="{28A0092B-C50C-407E-A947-70E740481C1C}">
                  <a14:useLocalDpi xmlns:a14="http://schemas.microsoft.com/office/drawing/2010/main"/>
                </a:ext>
              </a:extLst>
            </a:blip>
            <a:stretch>
              <a:fillRect/>
            </a:stretch>
          </a:blipFill>
        </p:spPr>
        <p:txBody>
          <a:bodyPr/>
          <a:lstStyle>
            <a:lvl1pPr>
              <a:defRPr baseline="0"/>
            </a:lvl1pPr>
          </a:lstStyle>
          <a:p>
            <a:r>
              <a:rPr lang="fr-BE" dirty="0"/>
              <a:t> </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BE"/>
          </a:p>
        </p:txBody>
      </p:sp>
      <p:sp>
        <p:nvSpPr>
          <p:cNvPr id="3" name="Espace réservé du contenu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contenu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7" name="Espace réservé du numéro de diapositive 6"/>
          <p:cNvSpPr>
            <a:spLocks noGrp="1"/>
          </p:cNvSpPr>
          <p:nvPr>
            <p:ph type="sldNum" sz="quarter" idx="12"/>
          </p:nvPr>
        </p:nvSpPr>
        <p:spPr/>
        <p:txBody>
          <a:bodyPr/>
          <a:lstStyle/>
          <a:p>
            <a:fld id="{8CFE4BE3-046C-41A0-A6E4-6976BC4C1A9F}" type="slidenum">
              <a:rPr lang="fr-BE" smtClean="0"/>
              <a:pPr/>
              <a:t>‹#›</a:t>
            </a:fld>
            <a:endParaRPr lang="fr-BE"/>
          </a:p>
        </p:txBody>
      </p:sp>
      <p:sp>
        <p:nvSpPr>
          <p:cNvPr id="9" name="Espace réservé pour une image  12"/>
          <p:cNvSpPr>
            <a:spLocks noGrp="1"/>
          </p:cNvSpPr>
          <p:nvPr>
            <p:ph type="pic" sz="quarter" idx="10" hasCustomPrompt="1"/>
          </p:nvPr>
        </p:nvSpPr>
        <p:spPr>
          <a:xfrm>
            <a:off x="11049035" y="285728"/>
            <a:ext cx="666756" cy="500066"/>
          </a:xfrm>
          <a:blipFill>
            <a:blip r:embed="rId2" cstate="email">
              <a:extLst>
                <a:ext uri="{28A0092B-C50C-407E-A947-70E740481C1C}">
                  <a14:useLocalDpi xmlns:a14="http://schemas.microsoft.com/office/drawing/2010/main"/>
                </a:ext>
              </a:extLst>
            </a:blip>
            <a:stretch>
              <a:fillRect/>
            </a:stretch>
          </a:blipFill>
        </p:spPr>
        <p:txBody>
          <a:bodyPr/>
          <a:lstStyle>
            <a:lvl1pPr>
              <a:defRPr baseline="0"/>
            </a:lvl1pPr>
          </a:lstStyle>
          <a:p>
            <a:r>
              <a:rPr lang="fr-BE" dirty="0"/>
              <a:t> </a:t>
            </a:r>
          </a:p>
        </p:txBody>
      </p:sp>
      <p:cxnSp>
        <p:nvCxnSpPr>
          <p:cNvPr id="10" name="Connecteur droit 9"/>
          <p:cNvCxnSpPr/>
          <p:nvPr userDrawn="1"/>
        </p:nvCxnSpPr>
        <p:spPr>
          <a:xfrm rot="5400000" flipH="1" flipV="1">
            <a:off x="392866" y="35696"/>
            <a:ext cx="642942" cy="857256"/>
          </a:xfrm>
          <a:prstGeom prst="line">
            <a:avLst/>
          </a:prstGeom>
          <a:ln w="19050">
            <a:solidFill>
              <a:schemeClr val="tx2"/>
            </a:solidFill>
            <a:prstDash val="solid"/>
            <a:tailEnd type="none"/>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endParaRPr lang="fr-BE"/>
          </a:p>
        </p:txBody>
      </p:sp>
      <p:sp>
        <p:nvSpPr>
          <p:cNvPr id="3" name="Espace réservé du texte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u texte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9" name="Espace réservé du numéro de diapositive 8"/>
          <p:cNvSpPr>
            <a:spLocks noGrp="1"/>
          </p:cNvSpPr>
          <p:nvPr>
            <p:ph type="sldNum" sz="quarter" idx="12"/>
          </p:nvPr>
        </p:nvSpPr>
        <p:spPr/>
        <p:txBody>
          <a:bodyPr/>
          <a:lstStyle/>
          <a:p>
            <a:fld id="{8CFE4BE3-046C-41A0-A6E4-6976BC4C1A9F}" type="slidenum">
              <a:rPr lang="fr-BE" smtClean="0"/>
              <a:pPr/>
              <a:t>‹#›</a:t>
            </a:fld>
            <a:endParaRPr lang="fr-BE"/>
          </a:p>
        </p:txBody>
      </p:sp>
      <p:sp>
        <p:nvSpPr>
          <p:cNvPr id="11" name="Espace réservé pour une image  12"/>
          <p:cNvSpPr>
            <a:spLocks noGrp="1"/>
          </p:cNvSpPr>
          <p:nvPr>
            <p:ph type="pic" sz="quarter" idx="10" hasCustomPrompt="1"/>
          </p:nvPr>
        </p:nvSpPr>
        <p:spPr>
          <a:xfrm>
            <a:off x="11049035" y="285728"/>
            <a:ext cx="666756" cy="500066"/>
          </a:xfrm>
          <a:blipFill>
            <a:blip r:embed="rId2" cstate="email">
              <a:extLst>
                <a:ext uri="{28A0092B-C50C-407E-A947-70E740481C1C}">
                  <a14:useLocalDpi xmlns:a14="http://schemas.microsoft.com/office/drawing/2010/main"/>
                </a:ext>
              </a:extLst>
            </a:blip>
            <a:stretch>
              <a:fillRect/>
            </a:stretch>
          </a:blipFill>
        </p:spPr>
        <p:txBody>
          <a:bodyPr/>
          <a:lstStyle>
            <a:lvl1pPr>
              <a:defRPr baseline="0"/>
            </a:lvl1pPr>
          </a:lstStyle>
          <a:p>
            <a:r>
              <a:rPr lang="fr-BE" dirty="0"/>
              <a:t> </a:t>
            </a:r>
          </a:p>
        </p:txBody>
      </p:sp>
      <p:cxnSp>
        <p:nvCxnSpPr>
          <p:cNvPr id="12" name="Connecteur droit 11"/>
          <p:cNvCxnSpPr/>
          <p:nvPr userDrawn="1"/>
        </p:nvCxnSpPr>
        <p:spPr>
          <a:xfrm rot="5400000" flipH="1" flipV="1">
            <a:off x="392866" y="35696"/>
            <a:ext cx="642942" cy="857256"/>
          </a:xfrm>
          <a:prstGeom prst="line">
            <a:avLst/>
          </a:prstGeom>
          <a:ln w="19050">
            <a:solidFill>
              <a:schemeClr val="tx2"/>
            </a:solidFill>
            <a:prstDash val="solid"/>
            <a:tailEnd type="none"/>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BE"/>
          </a:p>
        </p:txBody>
      </p:sp>
      <p:sp>
        <p:nvSpPr>
          <p:cNvPr id="5" name="Espace réservé du numéro de diapositive 4"/>
          <p:cNvSpPr>
            <a:spLocks noGrp="1"/>
          </p:cNvSpPr>
          <p:nvPr>
            <p:ph type="sldNum" sz="quarter" idx="12"/>
          </p:nvPr>
        </p:nvSpPr>
        <p:spPr/>
        <p:txBody>
          <a:bodyPr/>
          <a:lstStyle/>
          <a:p>
            <a:fld id="{8CFE4BE3-046C-41A0-A6E4-6976BC4C1A9F}" type="slidenum">
              <a:rPr lang="fr-BE" smtClean="0"/>
              <a:pPr/>
              <a:t>‹#›</a:t>
            </a:fld>
            <a:endParaRPr lang="fr-BE"/>
          </a:p>
        </p:txBody>
      </p:sp>
      <p:sp>
        <p:nvSpPr>
          <p:cNvPr id="7" name="Espace réservé pour une image  12"/>
          <p:cNvSpPr>
            <a:spLocks noGrp="1"/>
          </p:cNvSpPr>
          <p:nvPr>
            <p:ph type="pic" sz="quarter" idx="10" hasCustomPrompt="1"/>
          </p:nvPr>
        </p:nvSpPr>
        <p:spPr>
          <a:xfrm>
            <a:off x="11049035" y="285728"/>
            <a:ext cx="666756" cy="500066"/>
          </a:xfrm>
          <a:blipFill>
            <a:blip r:embed="rId2" cstate="email">
              <a:extLst>
                <a:ext uri="{28A0092B-C50C-407E-A947-70E740481C1C}">
                  <a14:useLocalDpi xmlns:a14="http://schemas.microsoft.com/office/drawing/2010/main"/>
                </a:ext>
              </a:extLst>
            </a:blip>
            <a:stretch>
              <a:fillRect/>
            </a:stretch>
          </a:blipFill>
        </p:spPr>
        <p:txBody>
          <a:bodyPr/>
          <a:lstStyle>
            <a:lvl1pPr>
              <a:defRPr baseline="0"/>
            </a:lvl1pPr>
          </a:lstStyle>
          <a:p>
            <a:r>
              <a:rPr lang="fr-BE" dirty="0"/>
              <a:t> </a:t>
            </a:r>
          </a:p>
        </p:txBody>
      </p:sp>
      <p:cxnSp>
        <p:nvCxnSpPr>
          <p:cNvPr id="8" name="Connecteur droit 7"/>
          <p:cNvCxnSpPr/>
          <p:nvPr userDrawn="1"/>
        </p:nvCxnSpPr>
        <p:spPr>
          <a:xfrm rot="5400000" flipH="1" flipV="1">
            <a:off x="392866" y="35696"/>
            <a:ext cx="642942" cy="857256"/>
          </a:xfrm>
          <a:prstGeom prst="line">
            <a:avLst/>
          </a:prstGeom>
          <a:ln w="19050">
            <a:solidFill>
              <a:schemeClr val="tx2"/>
            </a:solidFill>
            <a:prstDash val="solid"/>
            <a:tailEnd type="none"/>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8CFE4BE3-046C-41A0-A6E4-6976BC4C1A9F}" type="slidenum">
              <a:rPr lang="fr-BE" smtClean="0"/>
              <a:pPr/>
              <a:t>‹#›</a:t>
            </a:fld>
            <a:endParaRPr lang="fr-BE"/>
          </a:p>
        </p:txBody>
      </p:sp>
      <p:sp>
        <p:nvSpPr>
          <p:cNvPr id="6" name="Espace réservé pour une image  12"/>
          <p:cNvSpPr>
            <a:spLocks noGrp="1"/>
          </p:cNvSpPr>
          <p:nvPr>
            <p:ph type="pic" sz="quarter" idx="10" hasCustomPrompt="1"/>
          </p:nvPr>
        </p:nvSpPr>
        <p:spPr>
          <a:xfrm>
            <a:off x="11049035" y="285728"/>
            <a:ext cx="666756" cy="500066"/>
          </a:xfrm>
          <a:blipFill>
            <a:blip r:embed="rId2" cstate="email">
              <a:extLst>
                <a:ext uri="{28A0092B-C50C-407E-A947-70E740481C1C}">
                  <a14:useLocalDpi xmlns:a14="http://schemas.microsoft.com/office/drawing/2010/main"/>
                </a:ext>
              </a:extLst>
            </a:blip>
            <a:stretch>
              <a:fillRect/>
            </a:stretch>
          </a:blipFill>
        </p:spPr>
        <p:txBody>
          <a:bodyPr/>
          <a:lstStyle>
            <a:lvl1pPr>
              <a:defRPr baseline="0"/>
            </a:lvl1pPr>
          </a:lstStyle>
          <a:p>
            <a:r>
              <a:rPr lang="fr-BE" dirty="0"/>
              <a:t> </a:t>
            </a:r>
          </a:p>
        </p:txBody>
      </p:sp>
      <p:cxnSp>
        <p:nvCxnSpPr>
          <p:cNvPr id="7" name="Connecteur droit 6"/>
          <p:cNvCxnSpPr/>
          <p:nvPr userDrawn="1"/>
        </p:nvCxnSpPr>
        <p:spPr>
          <a:xfrm rot="5400000" flipH="1" flipV="1">
            <a:off x="392866" y="35696"/>
            <a:ext cx="642942" cy="857256"/>
          </a:xfrm>
          <a:prstGeom prst="line">
            <a:avLst/>
          </a:prstGeom>
          <a:ln w="19050">
            <a:solidFill>
              <a:schemeClr val="tx2"/>
            </a:solidFill>
            <a:prstDash val="solid"/>
            <a:tailEnd type="none"/>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1" y="273050"/>
            <a:ext cx="4011084" cy="1162050"/>
          </a:xfrm>
        </p:spPr>
        <p:txBody>
          <a:bodyPr anchor="b"/>
          <a:lstStyle>
            <a:lvl1pPr algn="l">
              <a:defRPr sz="2000" b="1"/>
            </a:lvl1pPr>
          </a:lstStyle>
          <a:p>
            <a:r>
              <a:rPr lang="fr-FR"/>
              <a:t>Cliquez pour modifier le style du titre</a:t>
            </a:r>
            <a:endParaRPr lang="fr-BE"/>
          </a:p>
        </p:txBody>
      </p:sp>
      <p:sp>
        <p:nvSpPr>
          <p:cNvPr id="3" name="Espace réservé du contenu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texte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7" name="Espace réservé du numéro de diapositive 6"/>
          <p:cNvSpPr>
            <a:spLocks noGrp="1"/>
          </p:cNvSpPr>
          <p:nvPr>
            <p:ph type="sldNum" sz="quarter" idx="12"/>
          </p:nvPr>
        </p:nvSpPr>
        <p:spPr/>
        <p:txBody>
          <a:bodyPr/>
          <a:lstStyle/>
          <a:p>
            <a:fld id="{8CFE4BE3-046C-41A0-A6E4-6976BC4C1A9F}" type="slidenum">
              <a:rPr lang="fr-BE" smtClean="0"/>
              <a:pPr/>
              <a:t>‹#›</a:t>
            </a:fld>
            <a:endParaRPr lang="fr-BE"/>
          </a:p>
        </p:txBody>
      </p:sp>
      <p:sp>
        <p:nvSpPr>
          <p:cNvPr id="9" name="Espace réservé pour une image  12"/>
          <p:cNvSpPr>
            <a:spLocks noGrp="1"/>
          </p:cNvSpPr>
          <p:nvPr>
            <p:ph type="pic" sz="quarter" idx="10" hasCustomPrompt="1"/>
          </p:nvPr>
        </p:nvSpPr>
        <p:spPr>
          <a:xfrm>
            <a:off x="11049035" y="285728"/>
            <a:ext cx="666756" cy="500066"/>
          </a:xfrm>
          <a:blipFill>
            <a:blip r:embed="rId2" cstate="email">
              <a:extLst>
                <a:ext uri="{28A0092B-C50C-407E-A947-70E740481C1C}">
                  <a14:useLocalDpi xmlns:a14="http://schemas.microsoft.com/office/drawing/2010/main"/>
                </a:ext>
              </a:extLst>
            </a:blip>
            <a:stretch>
              <a:fillRect/>
            </a:stretch>
          </a:blipFill>
        </p:spPr>
        <p:txBody>
          <a:bodyPr/>
          <a:lstStyle>
            <a:lvl1pPr>
              <a:defRPr baseline="0"/>
            </a:lvl1pPr>
          </a:lstStyle>
          <a:p>
            <a:r>
              <a:rPr lang="fr-BE" dirty="0"/>
              <a:t> </a:t>
            </a:r>
          </a:p>
        </p:txBody>
      </p:sp>
      <p:cxnSp>
        <p:nvCxnSpPr>
          <p:cNvPr id="10" name="Connecteur droit 9"/>
          <p:cNvCxnSpPr/>
          <p:nvPr userDrawn="1"/>
        </p:nvCxnSpPr>
        <p:spPr>
          <a:xfrm rot="5400000" flipH="1" flipV="1">
            <a:off x="392866" y="35696"/>
            <a:ext cx="642942" cy="857256"/>
          </a:xfrm>
          <a:prstGeom prst="line">
            <a:avLst/>
          </a:prstGeom>
          <a:ln w="19050">
            <a:solidFill>
              <a:schemeClr val="tx2"/>
            </a:solidFill>
            <a:prstDash val="solid"/>
            <a:tailEnd type="none"/>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p:spPr>
        <p:txBody>
          <a:bodyPr anchor="b"/>
          <a:lstStyle>
            <a:lvl1pPr algn="l">
              <a:defRPr sz="2000" b="1"/>
            </a:lvl1pPr>
          </a:lstStyle>
          <a:p>
            <a:r>
              <a:rPr lang="fr-FR"/>
              <a:t>Cliquez pour modifier le style du titre</a:t>
            </a:r>
            <a:endParaRPr lang="fr-BE"/>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7" name="Espace réservé du numéro de diapositive 6"/>
          <p:cNvSpPr>
            <a:spLocks noGrp="1"/>
          </p:cNvSpPr>
          <p:nvPr>
            <p:ph type="sldNum" sz="quarter" idx="12"/>
          </p:nvPr>
        </p:nvSpPr>
        <p:spPr/>
        <p:txBody>
          <a:bodyPr/>
          <a:lstStyle/>
          <a:p>
            <a:fld id="{8CFE4BE3-046C-41A0-A6E4-6976BC4C1A9F}" type="slidenum">
              <a:rPr lang="fr-BE" smtClean="0"/>
              <a:pPr/>
              <a:t>‹#›</a:t>
            </a:fld>
            <a:endParaRPr lang="fr-BE"/>
          </a:p>
        </p:txBody>
      </p:sp>
      <p:sp>
        <p:nvSpPr>
          <p:cNvPr id="9" name="Espace réservé pour une image  12"/>
          <p:cNvSpPr>
            <a:spLocks noGrp="1"/>
          </p:cNvSpPr>
          <p:nvPr>
            <p:ph type="pic" sz="quarter" idx="10" hasCustomPrompt="1"/>
          </p:nvPr>
        </p:nvSpPr>
        <p:spPr>
          <a:xfrm>
            <a:off x="11049035" y="285728"/>
            <a:ext cx="666756" cy="500066"/>
          </a:xfrm>
          <a:blipFill>
            <a:blip r:embed="rId2" cstate="email">
              <a:extLst>
                <a:ext uri="{28A0092B-C50C-407E-A947-70E740481C1C}">
                  <a14:useLocalDpi xmlns:a14="http://schemas.microsoft.com/office/drawing/2010/main"/>
                </a:ext>
              </a:extLst>
            </a:blip>
            <a:stretch>
              <a:fillRect/>
            </a:stretch>
          </a:blipFill>
        </p:spPr>
        <p:txBody>
          <a:bodyPr/>
          <a:lstStyle>
            <a:lvl1pPr>
              <a:defRPr baseline="0"/>
            </a:lvl1pPr>
          </a:lstStyle>
          <a:p>
            <a:r>
              <a:rPr lang="fr-BE" dirty="0"/>
              <a:t> </a:t>
            </a:r>
          </a:p>
        </p:txBody>
      </p:sp>
      <p:cxnSp>
        <p:nvCxnSpPr>
          <p:cNvPr id="10" name="Connecteur droit 9"/>
          <p:cNvCxnSpPr/>
          <p:nvPr userDrawn="1"/>
        </p:nvCxnSpPr>
        <p:spPr>
          <a:xfrm rot="5400000" flipH="1" flipV="1">
            <a:off x="392866" y="35696"/>
            <a:ext cx="642942" cy="857256"/>
          </a:xfrm>
          <a:prstGeom prst="line">
            <a:avLst/>
          </a:prstGeom>
          <a:ln w="19050">
            <a:solidFill>
              <a:schemeClr val="tx2"/>
            </a:solidFill>
            <a:prstDash val="solid"/>
            <a:tailEnd type="none"/>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6" name="Espace réservé du numéro de diapositive 5"/>
          <p:cNvSpPr>
            <a:spLocks noGrp="1"/>
          </p:cNvSpPr>
          <p:nvPr>
            <p:ph type="sldNum" sz="quarter" idx="12"/>
          </p:nvPr>
        </p:nvSpPr>
        <p:spPr/>
        <p:txBody>
          <a:bodyPr/>
          <a:lstStyle/>
          <a:p>
            <a:fld id="{8CFE4BE3-046C-41A0-A6E4-6976BC4C1A9F}" type="slidenum">
              <a:rPr lang="fr-BE" smtClean="0"/>
              <a:pPr/>
              <a:t>‹#›</a:t>
            </a:fld>
            <a:endParaRPr lang="fr-BE"/>
          </a:p>
        </p:txBody>
      </p:sp>
      <p:sp>
        <p:nvSpPr>
          <p:cNvPr id="8" name="Espace réservé pour une image  12"/>
          <p:cNvSpPr>
            <a:spLocks noGrp="1"/>
          </p:cNvSpPr>
          <p:nvPr>
            <p:ph type="pic" sz="quarter" idx="10" hasCustomPrompt="1"/>
          </p:nvPr>
        </p:nvSpPr>
        <p:spPr>
          <a:xfrm>
            <a:off x="11049035" y="285728"/>
            <a:ext cx="666756" cy="500066"/>
          </a:xfrm>
          <a:blipFill>
            <a:blip r:embed="rId2" cstate="email">
              <a:extLst>
                <a:ext uri="{28A0092B-C50C-407E-A947-70E740481C1C}">
                  <a14:useLocalDpi xmlns:a14="http://schemas.microsoft.com/office/drawing/2010/main"/>
                </a:ext>
              </a:extLst>
            </a:blip>
            <a:stretch>
              <a:fillRect/>
            </a:stretch>
          </a:blipFill>
        </p:spPr>
        <p:txBody>
          <a:bodyPr/>
          <a:lstStyle>
            <a:lvl1pPr>
              <a:defRPr baseline="0"/>
            </a:lvl1pPr>
          </a:lstStyle>
          <a:p>
            <a:r>
              <a:rPr lang="fr-BE" dirty="0"/>
              <a:t> </a:t>
            </a:r>
          </a:p>
        </p:txBody>
      </p:sp>
      <p:cxnSp>
        <p:nvCxnSpPr>
          <p:cNvPr id="9" name="Connecteur droit 8"/>
          <p:cNvCxnSpPr/>
          <p:nvPr userDrawn="1"/>
        </p:nvCxnSpPr>
        <p:spPr>
          <a:xfrm rot="5400000" flipH="1" flipV="1">
            <a:off x="392866" y="35696"/>
            <a:ext cx="642942" cy="857256"/>
          </a:xfrm>
          <a:prstGeom prst="line">
            <a:avLst/>
          </a:prstGeom>
          <a:ln w="19050">
            <a:solidFill>
              <a:schemeClr val="tx2"/>
            </a:solidFill>
            <a:prstDash val="solid"/>
            <a:tailEnd type="none"/>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74639"/>
            <a:ext cx="2743200" cy="5851525"/>
          </a:xfrm>
        </p:spPr>
        <p:txBody>
          <a:bodyPr vert="eaVert"/>
          <a:lstStyle/>
          <a:p>
            <a:r>
              <a:rPr lang="fr-FR"/>
              <a:t>Cliquez pour modifier le style du titre</a:t>
            </a:r>
            <a:endParaRPr lang="fr-BE"/>
          </a:p>
        </p:txBody>
      </p:sp>
      <p:sp>
        <p:nvSpPr>
          <p:cNvPr id="3" name="Espace réservé du texte vertical 2"/>
          <p:cNvSpPr>
            <a:spLocks noGrp="1"/>
          </p:cNvSpPr>
          <p:nvPr>
            <p:ph type="body" orient="vert" idx="1"/>
          </p:nvPr>
        </p:nvSpPr>
        <p:spPr>
          <a:xfrm>
            <a:off x="609600" y="274639"/>
            <a:ext cx="80264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6" name="Espace réservé du numéro de diapositive 5"/>
          <p:cNvSpPr>
            <a:spLocks noGrp="1"/>
          </p:cNvSpPr>
          <p:nvPr>
            <p:ph type="sldNum" sz="quarter" idx="12"/>
          </p:nvPr>
        </p:nvSpPr>
        <p:spPr/>
        <p:txBody>
          <a:bodyPr/>
          <a:lstStyle/>
          <a:p>
            <a:fld id="{8CFE4BE3-046C-41A0-A6E4-6976BC4C1A9F}" type="slidenum">
              <a:rPr lang="fr-BE" smtClean="0"/>
              <a:pPr/>
              <a:t>‹#›</a:t>
            </a:fld>
            <a:endParaRPr lang="fr-BE"/>
          </a:p>
        </p:txBody>
      </p:sp>
      <p:sp>
        <p:nvSpPr>
          <p:cNvPr id="8" name="Espace réservé pour une image  12"/>
          <p:cNvSpPr>
            <a:spLocks noGrp="1"/>
          </p:cNvSpPr>
          <p:nvPr>
            <p:ph type="pic" sz="quarter" idx="10" hasCustomPrompt="1"/>
          </p:nvPr>
        </p:nvSpPr>
        <p:spPr>
          <a:xfrm>
            <a:off x="11049035" y="285728"/>
            <a:ext cx="666756" cy="500066"/>
          </a:xfrm>
          <a:blipFill>
            <a:blip r:embed="rId2" cstate="email">
              <a:extLst>
                <a:ext uri="{28A0092B-C50C-407E-A947-70E740481C1C}">
                  <a14:useLocalDpi xmlns:a14="http://schemas.microsoft.com/office/drawing/2010/main"/>
                </a:ext>
              </a:extLst>
            </a:blip>
            <a:stretch>
              <a:fillRect/>
            </a:stretch>
          </a:blipFill>
        </p:spPr>
        <p:txBody>
          <a:bodyPr/>
          <a:lstStyle>
            <a:lvl1pPr>
              <a:defRPr baseline="0"/>
            </a:lvl1pPr>
          </a:lstStyle>
          <a:p>
            <a:r>
              <a:rPr lang="fr-BE" dirty="0"/>
              <a:t> </a:t>
            </a:r>
          </a:p>
        </p:txBody>
      </p:sp>
      <p:cxnSp>
        <p:nvCxnSpPr>
          <p:cNvPr id="9" name="Connecteur droit 8"/>
          <p:cNvCxnSpPr/>
          <p:nvPr userDrawn="1"/>
        </p:nvCxnSpPr>
        <p:spPr>
          <a:xfrm rot="5400000" flipH="1" flipV="1">
            <a:off x="392866" y="35696"/>
            <a:ext cx="642942" cy="857256"/>
          </a:xfrm>
          <a:prstGeom prst="line">
            <a:avLst/>
          </a:prstGeom>
          <a:ln w="19050">
            <a:solidFill>
              <a:schemeClr val="tx2"/>
            </a:solidFill>
            <a:prstDash val="solid"/>
            <a:tailEnd type="none"/>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0075A1-C5EF-4E86-9C1B-7EA085AFAC9A}" type="datetimeFigureOut">
              <a:rPr lang="fr-BE" smtClean="0"/>
              <a:t>14/12/16</a:t>
            </a:fld>
            <a:endParaRPr lang="fr-BE"/>
          </a:p>
        </p:txBody>
      </p:sp>
      <p:sp>
        <p:nvSpPr>
          <p:cNvPr id="3" name="Footer Placeholder 2"/>
          <p:cNvSpPr>
            <a:spLocks noGrp="1"/>
          </p:cNvSpPr>
          <p:nvPr>
            <p:ph type="ftr" sz="quarter" idx="11"/>
          </p:nvPr>
        </p:nvSpPr>
        <p:spPr/>
        <p:txBody>
          <a:bodyPr/>
          <a:lstStyle/>
          <a:p>
            <a:endParaRPr lang="fr-BE"/>
          </a:p>
        </p:txBody>
      </p:sp>
      <p:sp>
        <p:nvSpPr>
          <p:cNvPr id="4" name="Slide Number Placeholder 3"/>
          <p:cNvSpPr>
            <a:spLocks noGrp="1"/>
          </p:cNvSpPr>
          <p:nvPr>
            <p:ph type="sldNum" sz="quarter" idx="12"/>
          </p:nvPr>
        </p:nvSpPr>
        <p:spPr/>
        <p:txBody>
          <a:bodyPr/>
          <a:lstStyle/>
          <a:p>
            <a:fld id="{C04F0797-463D-40BD-B0F8-56D0317F1BF3}" type="slidenum">
              <a:rPr lang="fr-BE" smtClean="0"/>
              <a:t>‹#›</a:t>
            </a:fld>
            <a:endParaRPr lang="fr-BE"/>
          </a:p>
        </p:txBody>
      </p:sp>
    </p:spTree>
    <p:extLst>
      <p:ext uri="{BB962C8B-B14F-4D97-AF65-F5344CB8AC3E}">
        <p14:creationId xmlns:p14="http://schemas.microsoft.com/office/powerpoint/2010/main" val="7916943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sposition personnalisée">
    <p:bg>
      <p:bgPr>
        <a:solidFill>
          <a:schemeClr val="accent1"/>
        </a:solidFill>
        <a:effectLst/>
      </p:bgPr>
    </p:bg>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638156" y="2034000"/>
            <a:ext cx="10915688" cy="725470"/>
          </a:xfrm>
        </p:spPr>
        <p:txBody>
          <a:bodyPr>
            <a:normAutofit/>
          </a:bodyPr>
          <a:lstStyle>
            <a:lvl1pPr algn="ctr">
              <a:defRPr sz="3600">
                <a:solidFill>
                  <a:schemeClr val="bg1"/>
                </a:solidFill>
                <a:latin typeface="+mn-lt"/>
              </a:defRPr>
            </a:lvl1pPr>
          </a:lstStyle>
          <a:p>
            <a:r>
              <a:rPr lang="fr-FR" dirty="0"/>
              <a:t>TITRE CHAPITRE</a:t>
            </a:r>
            <a:endParaRPr lang="fr-BE" dirty="0"/>
          </a:p>
        </p:txBody>
      </p:sp>
      <p:sp>
        <p:nvSpPr>
          <p:cNvPr id="3" name="Espace réservé du numéro de diapositive 2"/>
          <p:cNvSpPr>
            <a:spLocks noGrp="1"/>
          </p:cNvSpPr>
          <p:nvPr>
            <p:ph type="sldNum" sz="quarter" idx="10"/>
          </p:nvPr>
        </p:nvSpPr>
        <p:spPr/>
        <p:txBody>
          <a:bodyPr/>
          <a:lstStyle/>
          <a:p>
            <a:fld id="{8CFE4BE3-046C-41A0-A6E4-6976BC4C1A9F}" type="slidenum">
              <a:rPr lang="fr-BE" smtClean="0"/>
              <a:pPr/>
              <a:t>‹#›</a:t>
            </a:fld>
            <a:endParaRPr lang="fr-BE" dirty="0"/>
          </a:p>
        </p:txBody>
      </p:sp>
      <p:sp>
        <p:nvSpPr>
          <p:cNvPr id="6" name="Espace réservé du texte 5"/>
          <p:cNvSpPr>
            <a:spLocks noGrp="1"/>
          </p:cNvSpPr>
          <p:nvPr>
            <p:ph type="body" sz="quarter" idx="11" hasCustomPrompt="1"/>
          </p:nvPr>
        </p:nvSpPr>
        <p:spPr>
          <a:xfrm>
            <a:off x="666751" y="2786058"/>
            <a:ext cx="10858500" cy="500062"/>
          </a:xfrm>
        </p:spPr>
        <p:txBody>
          <a:bodyPr/>
          <a:lstStyle>
            <a:lvl1pPr algn="ctr">
              <a:buNone/>
              <a:defRPr>
                <a:solidFill>
                  <a:schemeClr val="bg1"/>
                </a:solidFill>
              </a:defRPr>
            </a:lvl1pPr>
          </a:lstStyle>
          <a:p>
            <a:pPr lvl="0"/>
            <a:r>
              <a:rPr lang="fr-FR" dirty="0"/>
              <a:t>SOUS-TITRE CHAPITRE</a:t>
            </a:r>
            <a:endParaRPr lang="fr-BE" dirty="0"/>
          </a:p>
        </p:txBody>
      </p:sp>
      <p:sp>
        <p:nvSpPr>
          <p:cNvPr id="8" name="Espace réservé pour une image  7"/>
          <p:cNvSpPr>
            <a:spLocks noGrp="1"/>
          </p:cNvSpPr>
          <p:nvPr>
            <p:ph type="pic" sz="quarter" idx="12" hasCustomPrompt="1"/>
          </p:nvPr>
        </p:nvSpPr>
        <p:spPr>
          <a:xfrm>
            <a:off x="5095874" y="3429001"/>
            <a:ext cx="2000253" cy="1357313"/>
          </a:xfrm>
        </p:spPr>
        <p:txBody>
          <a:bodyPr/>
          <a:lstStyle>
            <a:lvl1pPr algn="ctr">
              <a:buNone/>
              <a:defRPr>
                <a:solidFill>
                  <a:schemeClr val="bg2"/>
                </a:solidFill>
              </a:defRPr>
            </a:lvl1pPr>
          </a:lstStyle>
          <a:p>
            <a:r>
              <a:rPr lang="fr-BE" dirty="0"/>
              <a:t>icône</a:t>
            </a:r>
          </a:p>
        </p:txBody>
      </p:sp>
      <p:sp>
        <p:nvSpPr>
          <p:cNvPr id="13" name="Espace réservé du texte 5"/>
          <p:cNvSpPr>
            <a:spLocks noGrp="1"/>
          </p:cNvSpPr>
          <p:nvPr>
            <p:ph type="body" sz="quarter" idx="13" hasCustomPrompt="1"/>
          </p:nvPr>
        </p:nvSpPr>
        <p:spPr>
          <a:xfrm>
            <a:off x="5000618" y="5143512"/>
            <a:ext cx="2190767" cy="428628"/>
          </a:xfrm>
        </p:spPr>
        <p:txBody>
          <a:bodyPr>
            <a:normAutofit/>
          </a:bodyPr>
          <a:lstStyle>
            <a:lvl1pPr algn="ctr">
              <a:buNone/>
              <a:defRPr sz="1800">
                <a:solidFill>
                  <a:schemeClr val="bg1"/>
                </a:solidFill>
                <a:latin typeface="+mj-lt"/>
              </a:defRPr>
            </a:lvl1pPr>
          </a:lstStyle>
          <a:p>
            <a:pPr lvl="0"/>
            <a:r>
              <a:rPr lang="fr-FR" dirty="0"/>
              <a:t>TEXTE ICÔNE</a:t>
            </a:r>
            <a:endParaRPr lang="fr-BE"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 et contenu puce noir">
    <p:spTree>
      <p:nvGrpSpPr>
        <p:cNvPr id="1" name=""/>
        <p:cNvGrpSpPr/>
        <p:nvPr/>
      </p:nvGrpSpPr>
      <p:grpSpPr>
        <a:xfrm>
          <a:off x="0" y="0"/>
          <a:ext cx="0" cy="0"/>
          <a:chOff x="0" y="0"/>
          <a:chExt cx="0" cy="0"/>
        </a:xfrm>
      </p:grpSpPr>
      <p:sp>
        <p:nvSpPr>
          <p:cNvPr id="2" name="Titre 1"/>
          <p:cNvSpPr>
            <a:spLocks noGrp="1"/>
          </p:cNvSpPr>
          <p:nvPr>
            <p:ph type="title" hasCustomPrompt="1"/>
          </p:nvPr>
        </p:nvSpPr>
        <p:spPr>
          <a:noFill/>
        </p:spPr>
        <p:txBody>
          <a:bodyPr/>
          <a:lstStyle>
            <a:lvl1pPr>
              <a:defRPr spc="100" baseline="0"/>
            </a:lvl1pPr>
          </a:lstStyle>
          <a:p>
            <a:r>
              <a:rPr lang="fr-FR" dirty="0"/>
              <a:t>CLIQUEZ POUR MODIFIER LE STYLE DU TITRE</a:t>
            </a:r>
            <a:endParaRPr lang="fr-BE" dirty="0"/>
          </a:p>
        </p:txBody>
      </p:sp>
      <p:sp>
        <p:nvSpPr>
          <p:cNvPr id="3" name="Espace réservé du contenu 2"/>
          <p:cNvSpPr>
            <a:spLocks noGrp="1"/>
          </p:cNvSpPr>
          <p:nvPr>
            <p:ph idx="1"/>
          </p:nvPr>
        </p:nvSpPr>
        <p:spPr/>
        <p:txBody>
          <a:bodyPr>
            <a:normAutofit/>
          </a:bodyPr>
          <a:lstStyle>
            <a:lvl1pPr>
              <a:buClr>
                <a:schemeClr val="tx1"/>
              </a:buClr>
              <a:buFont typeface="Arial" pitchFamily="34" charset="0"/>
              <a:buChar char="•"/>
              <a:defRPr sz="1800"/>
            </a:lvl1pPr>
            <a:lvl2pPr>
              <a:buClr>
                <a:schemeClr val="tx1"/>
              </a:buClr>
              <a:buFont typeface="Arial" pitchFamily="34" charset="0"/>
              <a:buChar char="•"/>
              <a:defRPr sz="1800"/>
            </a:lvl2pPr>
            <a:lvl3pPr>
              <a:buClr>
                <a:schemeClr val="tx1"/>
              </a:buClr>
              <a:buFont typeface="Arial" pitchFamily="34" charset="0"/>
              <a:buChar char="•"/>
              <a:defRPr sz="1800"/>
            </a:lvl3pPr>
            <a:lvl4pPr>
              <a:buClr>
                <a:schemeClr val="tx1"/>
              </a:buClr>
              <a:buFont typeface="Arial" pitchFamily="34" charset="0"/>
              <a:buChar char="•"/>
              <a:defRPr sz="1800"/>
            </a:lvl4pPr>
            <a:lvl5pPr>
              <a:buClr>
                <a:schemeClr val="tx1"/>
              </a:buClr>
              <a:buFont typeface="Arial" pitchFamily="34" charset="0"/>
              <a:buChar char="•"/>
              <a:defRPr sz="1800"/>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BE" dirty="0"/>
          </a:p>
        </p:txBody>
      </p:sp>
      <p:sp>
        <p:nvSpPr>
          <p:cNvPr id="6" name="Espace réservé du numéro de diapositive 5"/>
          <p:cNvSpPr>
            <a:spLocks noGrp="1"/>
          </p:cNvSpPr>
          <p:nvPr>
            <p:ph type="sldNum" sz="quarter" idx="12"/>
          </p:nvPr>
        </p:nvSpPr>
        <p:spPr/>
        <p:txBody>
          <a:bodyPr/>
          <a:lstStyle/>
          <a:p>
            <a:fld id="{8CFE4BE3-046C-41A0-A6E4-6976BC4C1A9F}" type="slidenum">
              <a:rPr lang="fr-BE" smtClean="0"/>
              <a:pPr/>
              <a:t>‹#›</a:t>
            </a:fld>
            <a:endParaRPr lang="fr-BE"/>
          </a:p>
        </p:txBody>
      </p:sp>
      <p:sp>
        <p:nvSpPr>
          <p:cNvPr id="10" name="Espace réservé du texte 9"/>
          <p:cNvSpPr>
            <a:spLocks noGrp="1"/>
          </p:cNvSpPr>
          <p:nvPr>
            <p:ph type="body" sz="quarter" idx="13" hasCustomPrompt="1"/>
          </p:nvPr>
        </p:nvSpPr>
        <p:spPr>
          <a:xfrm>
            <a:off x="666712" y="1214438"/>
            <a:ext cx="10858539" cy="642926"/>
          </a:xfrm>
        </p:spPr>
        <p:txBody>
          <a:bodyPr>
            <a:normAutofit/>
          </a:bodyPr>
          <a:lstStyle>
            <a:lvl1pPr>
              <a:buSzPct val="150000"/>
              <a:buFontTx/>
              <a:buBlip>
                <a:blip r:embed="rId2"/>
              </a:buBlip>
              <a:defRPr sz="1800" spc="300" baseline="0">
                <a:latin typeface="AvantGarde LT ExtraLight" pitchFamily="2" charset="0"/>
              </a:defRPr>
            </a:lvl1pPr>
          </a:lstStyle>
          <a:p>
            <a:pPr lvl="0"/>
            <a:r>
              <a:rPr lang="fr-BE" dirty="0"/>
              <a:t>CLIQUEZ POUR MODIFIER LE SOUS-TITRE</a:t>
            </a:r>
          </a:p>
        </p:txBody>
      </p:sp>
      <p:cxnSp>
        <p:nvCxnSpPr>
          <p:cNvPr id="15" name="Connecteur droit 14"/>
          <p:cNvCxnSpPr/>
          <p:nvPr userDrawn="1"/>
        </p:nvCxnSpPr>
        <p:spPr>
          <a:xfrm rot="5400000" flipH="1" flipV="1">
            <a:off x="392866" y="35696"/>
            <a:ext cx="642942" cy="857256"/>
          </a:xfrm>
          <a:prstGeom prst="line">
            <a:avLst/>
          </a:prstGeom>
          <a:ln w="19050">
            <a:solidFill>
              <a:schemeClr val="tx2"/>
            </a:solidFill>
            <a:prstDash val="solid"/>
            <a:tailEnd type="none"/>
          </a:ln>
        </p:spPr>
        <p:style>
          <a:lnRef idx="1">
            <a:schemeClr val="accent1"/>
          </a:lnRef>
          <a:fillRef idx="0">
            <a:schemeClr val="accent1"/>
          </a:fillRef>
          <a:effectRef idx="0">
            <a:schemeClr val="accent1"/>
          </a:effectRef>
          <a:fontRef idx="minor">
            <a:schemeClr val="tx1"/>
          </a:fontRef>
        </p:style>
      </p:cxnSp>
      <p:sp>
        <p:nvSpPr>
          <p:cNvPr id="9" name="Espace réservé pour une image  12"/>
          <p:cNvSpPr>
            <a:spLocks noGrp="1"/>
          </p:cNvSpPr>
          <p:nvPr>
            <p:ph type="pic" sz="quarter" idx="10" hasCustomPrompt="1"/>
          </p:nvPr>
        </p:nvSpPr>
        <p:spPr>
          <a:xfrm>
            <a:off x="11049035" y="285728"/>
            <a:ext cx="666756" cy="500066"/>
          </a:xfrm>
          <a:blipFill>
            <a:blip r:embed="rId3" cstate="email">
              <a:extLst>
                <a:ext uri="{28A0092B-C50C-407E-A947-70E740481C1C}">
                  <a14:useLocalDpi xmlns:a14="http://schemas.microsoft.com/office/drawing/2010/main"/>
                </a:ext>
              </a:extLst>
            </a:blip>
            <a:stretch>
              <a:fillRect/>
            </a:stretch>
          </a:blipFill>
        </p:spPr>
        <p:txBody>
          <a:bodyPr/>
          <a:lstStyle>
            <a:lvl1pPr>
              <a:defRPr baseline="0"/>
            </a:lvl1pPr>
          </a:lstStyle>
          <a:p>
            <a:r>
              <a:rPr lang="fr-BE" dirty="0"/>
              <a:t> </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re et contenu puce rouge">
    <p:spTree>
      <p:nvGrpSpPr>
        <p:cNvPr id="1" name=""/>
        <p:cNvGrpSpPr/>
        <p:nvPr/>
      </p:nvGrpSpPr>
      <p:grpSpPr>
        <a:xfrm>
          <a:off x="0" y="0"/>
          <a:ext cx="0" cy="0"/>
          <a:chOff x="0" y="0"/>
          <a:chExt cx="0" cy="0"/>
        </a:xfrm>
      </p:grpSpPr>
      <p:sp>
        <p:nvSpPr>
          <p:cNvPr id="2" name="Titre 1"/>
          <p:cNvSpPr>
            <a:spLocks noGrp="1"/>
          </p:cNvSpPr>
          <p:nvPr>
            <p:ph type="title" hasCustomPrompt="1"/>
          </p:nvPr>
        </p:nvSpPr>
        <p:spPr>
          <a:noFill/>
        </p:spPr>
        <p:txBody>
          <a:bodyPr/>
          <a:lstStyle>
            <a:lvl1pPr>
              <a:defRPr spc="100" baseline="0"/>
            </a:lvl1pPr>
          </a:lstStyle>
          <a:p>
            <a:r>
              <a:rPr lang="fr-FR" dirty="0"/>
              <a:t>CLIQUEZ POUR MODIFIER LE STYLE DU TITRE</a:t>
            </a:r>
            <a:endParaRPr lang="fr-BE" dirty="0"/>
          </a:p>
        </p:txBody>
      </p:sp>
      <p:sp>
        <p:nvSpPr>
          <p:cNvPr id="3" name="Espace réservé du contenu 2"/>
          <p:cNvSpPr>
            <a:spLocks noGrp="1"/>
          </p:cNvSpPr>
          <p:nvPr>
            <p:ph idx="1"/>
          </p:nvPr>
        </p:nvSpPr>
        <p:spPr/>
        <p:txBody>
          <a:bodyPr>
            <a:normAutofit/>
          </a:bodyPr>
          <a:lstStyle>
            <a:lvl1pPr>
              <a:buClr>
                <a:schemeClr val="accent1"/>
              </a:buClr>
              <a:buFont typeface="Arial" pitchFamily="34" charset="0"/>
              <a:buChar char="•"/>
              <a:defRPr sz="1800"/>
            </a:lvl1pPr>
            <a:lvl2pPr>
              <a:buClr>
                <a:schemeClr val="accent1"/>
              </a:buClr>
              <a:buFont typeface="Arial" pitchFamily="34" charset="0"/>
              <a:buChar char="•"/>
              <a:defRPr sz="1800"/>
            </a:lvl2pPr>
            <a:lvl3pPr>
              <a:buClr>
                <a:schemeClr val="accent1"/>
              </a:buClr>
              <a:buFont typeface="Arial" pitchFamily="34" charset="0"/>
              <a:buChar char="•"/>
              <a:defRPr sz="1800"/>
            </a:lvl3pPr>
            <a:lvl4pPr>
              <a:buClr>
                <a:schemeClr val="accent1"/>
              </a:buClr>
              <a:buFont typeface="Arial" pitchFamily="34" charset="0"/>
              <a:buChar char="•"/>
              <a:defRPr sz="1800"/>
            </a:lvl4pPr>
            <a:lvl5pPr>
              <a:buClr>
                <a:schemeClr val="accent1"/>
              </a:buClr>
              <a:buFont typeface="Arial" pitchFamily="34" charset="0"/>
              <a:buChar char="•"/>
              <a:defRPr sz="1800"/>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BE" dirty="0"/>
          </a:p>
        </p:txBody>
      </p:sp>
      <p:sp>
        <p:nvSpPr>
          <p:cNvPr id="6" name="Espace réservé du numéro de diapositive 5"/>
          <p:cNvSpPr>
            <a:spLocks noGrp="1"/>
          </p:cNvSpPr>
          <p:nvPr>
            <p:ph type="sldNum" sz="quarter" idx="12"/>
          </p:nvPr>
        </p:nvSpPr>
        <p:spPr/>
        <p:txBody>
          <a:bodyPr/>
          <a:lstStyle/>
          <a:p>
            <a:fld id="{8CFE4BE3-046C-41A0-A6E4-6976BC4C1A9F}" type="slidenum">
              <a:rPr lang="fr-BE" smtClean="0"/>
              <a:pPr/>
              <a:t>‹#›</a:t>
            </a:fld>
            <a:endParaRPr lang="fr-BE"/>
          </a:p>
        </p:txBody>
      </p:sp>
      <p:sp>
        <p:nvSpPr>
          <p:cNvPr id="10" name="Espace réservé du texte 9"/>
          <p:cNvSpPr>
            <a:spLocks noGrp="1"/>
          </p:cNvSpPr>
          <p:nvPr>
            <p:ph type="body" sz="quarter" idx="13" hasCustomPrompt="1"/>
          </p:nvPr>
        </p:nvSpPr>
        <p:spPr>
          <a:xfrm>
            <a:off x="666712" y="1214438"/>
            <a:ext cx="10858539" cy="642926"/>
          </a:xfrm>
        </p:spPr>
        <p:txBody>
          <a:bodyPr>
            <a:normAutofit/>
          </a:bodyPr>
          <a:lstStyle>
            <a:lvl1pPr>
              <a:buSzPct val="150000"/>
              <a:buFontTx/>
              <a:buBlip>
                <a:blip r:embed="rId2"/>
              </a:buBlip>
              <a:defRPr sz="1800" spc="300" baseline="0">
                <a:latin typeface="AvantGarde LT ExtraLight" pitchFamily="2" charset="0"/>
              </a:defRPr>
            </a:lvl1pPr>
          </a:lstStyle>
          <a:p>
            <a:pPr lvl="0"/>
            <a:r>
              <a:rPr lang="fr-BE" dirty="0"/>
              <a:t>CLIQUEZ POUR MODIFIER LE SOUS-TITRE</a:t>
            </a:r>
          </a:p>
        </p:txBody>
      </p:sp>
      <p:sp>
        <p:nvSpPr>
          <p:cNvPr id="9" name="Espace réservé pour une image  12"/>
          <p:cNvSpPr>
            <a:spLocks noGrp="1"/>
          </p:cNvSpPr>
          <p:nvPr>
            <p:ph type="pic" sz="quarter" idx="10" hasCustomPrompt="1"/>
          </p:nvPr>
        </p:nvSpPr>
        <p:spPr>
          <a:xfrm>
            <a:off x="11049035" y="285728"/>
            <a:ext cx="666756" cy="500066"/>
          </a:xfrm>
          <a:blipFill>
            <a:blip r:embed="rId3" cstate="email">
              <a:extLst>
                <a:ext uri="{28A0092B-C50C-407E-A947-70E740481C1C}">
                  <a14:useLocalDpi xmlns:a14="http://schemas.microsoft.com/office/drawing/2010/main"/>
                </a:ext>
              </a:extLst>
            </a:blip>
            <a:stretch>
              <a:fillRect/>
            </a:stretch>
          </a:blipFill>
        </p:spPr>
        <p:txBody>
          <a:bodyPr/>
          <a:lstStyle>
            <a:lvl1pPr>
              <a:defRPr baseline="0"/>
            </a:lvl1pPr>
          </a:lstStyle>
          <a:p>
            <a:r>
              <a:rPr lang="fr-BE" dirty="0"/>
              <a:t> </a:t>
            </a:r>
          </a:p>
        </p:txBody>
      </p:sp>
      <p:cxnSp>
        <p:nvCxnSpPr>
          <p:cNvPr id="11" name="Connecteur droit 10"/>
          <p:cNvCxnSpPr/>
          <p:nvPr userDrawn="1"/>
        </p:nvCxnSpPr>
        <p:spPr>
          <a:xfrm rot="5400000" flipH="1" flipV="1">
            <a:off x="392866" y="35696"/>
            <a:ext cx="642942" cy="857256"/>
          </a:xfrm>
          <a:prstGeom prst="line">
            <a:avLst/>
          </a:prstGeom>
          <a:ln w="19050">
            <a:solidFill>
              <a:schemeClr val="tx2"/>
            </a:solidFill>
            <a:prstDash val="solid"/>
            <a:tailEnd type="none"/>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re et contenu puce rouge pointillé">
    <p:spTree>
      <p:nvGrpSpPr>
        <p:cNvPr id="1" name=""/>
        <p:cNvGrpSpPr/>
        <p:nvPr/>
      </p:nvGrpSpPr>
      <p:grpSpPr>
        <a:xfrm>
          <a:off x="0" y="0"/>
          <a:ext cx="0" cy="0"/>
          <a:chOff x="0" y="0"/>
          <a:chExt cx="0" cy="0"/>
        </a:xfrm>
      </p:grpSpPr>
      <p:sp>
        <p:nvSpPr>
          <p:cNvPr id="2" name="Titre 1"/>
          <p:cNvSpPr>
            <a:spLocks noGrp="1"/>
          </p:cNvSpPr>
          <p:nvPr>
            <p:ph type="title" hasCustomPrompt="1"/>
          </p:nvPr>
        </p:nvSpPr>
        <p:spPr>
          <a:noFill/>
        </p:spPr>
        <p:txBody>
          <a:bodyPr/>
          <a:lstStyle>
            <a:lvl1pPr>
              <a:defRPr spc="100" baseline="0"/>
            </a:lvl1pPr>
          </a:lstStyle>
          <a:p>
            <a:r>
              <a:rPr lang="fr-FR" dirty="0"/>
              <a:t>CLIQUEZ POUR MODIFIER LE STYLE DU TITRE</a:t>
            </a:r>
            <a:endParaRPr lang="fr-BE" dirty="0"/>
          </a:p>
        </p:txBody>
      </p:sp>
      <p:sp>
        <p:nvSpPr>
          <p:cNvPr id="3" name="Espace réservé du contenu 2"/>
          <p:cNvSpPr>
            <a:spLocks noGrp="1"/>
          </p:cNvSpPr>
          <p:nvPr>
            <p:ph idx="1"/>
          </p:nvPr>
        </p:nvSpPr>
        <p:spPr/>
        <p:txBody>
          <a:bodyPr>
            <a:normAutofit/>
          </a:bodyPr>
          <a:lstStyle>
            <a:lvl1pPr>
              <a:buClr>
                <a:schemeClr val="accent2"/>
              </a:buClr>
              <a:buSzPct val="150000"/>
              <a:buFontTx/>
              <a:buBlip>
                <a:blip r:embed="rId2"/>
              </a:buBlip>
              <a:defRPr sz="1800"/>
            </a:lvl1pPr>
            <a:lvl2pPr>
              <a:buClr>
                <a:schemeClr val="accent2"/>
              </a:buClr>
              <a:buSzPct val="140000"/>
              <a:buFontTx/>
              <a:buBlip>
                <a:blip r:embed="rId2"/>
              </a:buBlip>
              <a:defRPr sz="1800"/>
            </a:lvl2pPr>
            <a:lvl3pPr>
              <a:buClr>
                <a:schemeClr val="accent2"/>
              </a:buClr>
              <a:buSzPct val="130000"/>
              <a:buFontTx/>
              <a:buBlip>
                <a:blip r:embed="rId2"/>
              </a:buBlip>
              <a:defRPr sz="1800"/>
            </a:lvl3pPr>
            <a:lvl4pPr>
              <a:buClr>
                <a:schemeClr val="accent2"/>
              </a:buClr>
              <a:buSzPct val="120000"/>
              <a:buFontTx/>
              <a:buBlip>
                <a:blip r:embed="rId2"/>
              </a:buBlip>
              <a:defRPr sz="1800"/>
            </a:lvl4pPr>
            <a:lvl5pPr>
              <a:buClr>
                <a:schemeClr val="accent2"/>
              </a:buClr>
              <a:buSzPct val="110000"/>
              <a:buFontTx/>
              <a:buBlip>
                <a:blip r:embed="rId2"/>
              </a:buBlip>
              <a:defRPr sz="1800"/>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BE" dirty="0"/>
          </a:p>
        </p:txBody>
      </p:sp>
      <p:sp>
        <p:nvSpPr>
          <p:cNvPr id="6" name="Espace réservé du numéro de diapositive 5"/>
          <p:cNvSpPr>
            <a:spLocks noGrp="1"/>
          </p:cNvSpPr>
          <p:nvPr>
            <p:ph type="sldNum" sz="quarter" idx="12"/>
          </p:nvPr>
        </p:nvSpPr>
        <p:spPr/>
        <p:txBody>
          <a:bodyPr/>
          <a:lstStyle/>
          <a:p>
            <a:fld id="{8CFE4BE3-046C-41A0-A6E4-6976BC4C1A9F}" type="slidenum">
              <a:rPr lang="fr-BE" smtClean="0"/>
              <a:pPr/>
              <a:t>‹#›</a:t>
            </a:fld>
            <a:endParaRPr lang="fr-BE"/>
          </a:p>
        </p:txBody>
      </p:sp>
      <p:sp>
        <p:nvSpPr>
          <p:cNvPr id="10" name="Espace réservé du texte 9"/>
          <p:cNvSpPr>
            <a:spLocks noGrp="1"/>
          </p:cNvSpPr>
          <p:nvPr>
            <p:ph type="body" sz="quarter" idx="13" hasCustomPrompt="1"/>
          </p:nvPr>
        </p:nvSpPr>
        <p:spPr>
          <a:xfrm>
            <a:off x="666712" y="1214438"/>
            <a:ext cx="10858539" cy="642926"/>
          </a:xfrm>
        </p:spPr>
        <p:txBody>
          <a:bodyPr>
            <a:normAutofit/>
          </a:bodyPr>
          <a:lstStyle>
            <a:lvl1pPr>
              <a:buSzPct val="150000"/>
              <a:buFontTx/>
              <a:buBlip>
                <a:blip r:embed="rId3"/>
              </a:buBlip>
              <a:defRPr sz="1800" spc="300" baseline="0">
                <a:latin typeface="AvantGarde LT ExtraLight" pitchFamily="2" charset="0"/>
              </a:defRPr>
            </a:lvl1pPr>
          </a:lstStyle>
          <a:p>
            <a:pPr lvl="0"/>
            <a:r>
              <a:rPr lang="fr-BE" dirty="0"/>
              <a:t>CLIQUEZ POUR MODIFIER LE SOUS-TITRE</a:t>
            </a:r>
          </a:p>
        </p:txBody>
      </p:sp>
      <p:sp>
        <p:nvSpPr>
          <p:cNvPr id="9" name="Espace réservé pour une image  12"/>
          <p:cNvSpPr>
            <a:spLocks noGrp="1"/>
          </p:cNvSpPr>
          <p:nvPr>
            <p:ph type="pic" sz="quarter" idx="10" hasCustomPrompt="1"/>
          </p:nvPr>
        </p:nvSpPr>
        <p:spPr>
          <a:xfrm>
            <a:off x="11049035" y="285728"/>
            <a:ext cx="666756" cy="500066"/>
          </a:xfrm>
          <a:blipFill>
            <a:blip r:embed="rId4" cstate="email">
              <a:extLst>
                <a:ext uri="{28A0092B-C50C-407E-A947-70E740481C1C}">
                  <a14:useLocalDpi xmlns:a14="http://schemas.microsoft.com/office/drawing/2010/main"/>
                </a:ext>
              </a:extLst>
            </a:blip>
            <a:stretch>
              <a:fillRect/>
            </a:stretch>
          </a:blipFill>
        </p:spPr>
        <p:txBody>
          <a:bodyPr/>
          <a:lstStyle>
            <a:lvl1pPr>
              <a:defRPr baseline="0"/>
            </a:lvl1pPr>
          </a:lstStyle>
          <a:p>
            <a:r>
              <a:rPr lang="fr-BE" dirty="0"/>
              <a:t> </a:t>
            </a:r>
          </a:p>
        </p:txBody>
      </p:sp>
      <p:cxnSp>
        <p:nvCxnSpPr>
          <p:cNvPr id="11" name="Connecteur droit 10"/>
          <p:cNvCxnSpPr/>
          <p:nvPr userDrawn="1"/>
        </p:nvCxnSpPr>
        <p:spPr>
          <a:xfrm rot="5400000" flipH="1" flipV="1">
            <a:off x="392866" y="35696"/>
            <a:ext cx="642942" cy="857256"/>
          </a:xfrm>
          <a:prstGeom prst="line">
            <a:avLst/>
          </a:prstGeom>
          <a:ln w="19050">
            <a:solidFill>
              <a:schemeClr val="tx2"/>
            </a:solidFill>
            <a:prstDash val="solid"/>
            <a:tailEnd type="none"/>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re et graphique">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fr-FR" dirty="0"/>
              <a:t>CLIQUEZ POUR MODIFIER LE STYLE DU TITRE</a:t>
            </a:r>
            <a:endParaRPr lang="fr-BE" dirty="0"/>
          </a:p>
        </p:txBody>
      </p:sp>
      <p:sp>
        <p:nvSpPr>
          <p:cNvPr id="3" name="Espace réservé du numéro de diapositive 2"/>
          <p:cNvSpPr>
            <a:spLocks noGrp="1"/>
          </p:cNvSpPr>
          <p:nvPr>
            <p:ph type="sldNum" sz="quarter" idx="10"/>
          </p:nvPr>
        </p:nvSpPr>
        <p:spPr/>
        <p:txBody>
          <a:bodyPr/>
          <a:lstStyle/>
          <a:p>
            <a:fld id="{8CFE4BE3-046C-41A0-A6E4-6976BC4C1A9F}" type="slidenum">
              <a:rPr lang="fr-BE" smtClean="0"/>
              <a:pPr/>
              <a:t>‹#›</a:t>
            </a:fld>
            <a:endParaRPr lang="fr-BE" dirty="0"/>
          </a:p>
        </p:txBody>
      </p:sp>
      <p:sp>
        <p:nvSpPr>
          <p:cNvPr id="7" name="Espace réservé du graphique 6"/>
          <p:cNvSpPr>
            <a:spLocks noGrp="1"/>
          </p:cNvSpPr>
          <p:nvPr>
            <p:ph type="chart" sz="quarter" idx="11" hasCustomPrompt="1"/>
          </p:nvPr>
        </p:nvSpPr>
        <p:spPr>
          <a:xfrm>
            <a:off x="714375" y="1857375"/>
            <a:ext cx="10763251" cy="3714750"/>
          </a:xfrm>
        </p:spPr>
        <p:txBody>
          <a:bodyPr/>
          <a:lstStyle>
            <a:lvl1pPr algn="ctr">
              <a:buNone/>
              <a:defRPr>
                <a:solidFill>
                  <a:schemeClr val="tx2"/>
                </a:solidFill>
              </a:defRPr>
            </a:lvl1pPr>
          </a:lstStyle>
          <a:p>
            <a:r>
              <a:rPr lang="fr-BE" dirty="0"/>
              <a:t>GRAPHIQUE</a:t>
            </a:r>
          </a:p>
        </p:txBody>
      </p:sp>
      <p:sp>
        <p:nvSpPr>
          <p:cNvPr id="8" name="Espace réservé pour une image  12"/>
          <p:cNvSpPr>
            <a:spLocks noGrp="1"/>
          </p:cNvSpPr>
          <p:nvPr>
            <p:ph type="pic" sz="quarter" idx="15" hasCustomPrompt="1"/>
          </p:nvPr>
        </p:nvSpPr>
        <p:spPr>
          <a:xfrm>
            <a:off x="11049035" y="285728"/>
            <a:ext cx="666756" cy="500066"/>
          </a:xfrm>
          <a:blipFill>
            <a:blip r:embed="rId2" cstate="email">
              <a:extLst>
                <a:ext uri="{28A0092B-C50C-407E-A947-70E740481C1C}">
                  <a14:useLocalDpi xmlns:a14="http://schemas.microsoft.com/office/drawing/2010/main"/>
                </a:ext>
              </a:extLst>
            </a:blip>
            <a:stretch>
              <a:fillRect/>
            </a:stretch>
          </a:blipFill>
        </p:spPr>
        <p:txBody>
          <a:bodyPr/>
          <a:lstStyle>
            <a:lvl1pPr>
              <a:defRPr baseline="0"/>
            </a:lvl1pPr>
          </a:lstStyle>
          <a:p>
            <a:r>
              <a:rPr lang="fr-BE" dirty="0"/>
              <a:t> </a:t>
            </a:r>
          </a:p>
        </p:txBody>
      </p:sp>
      <p:cxnSp>
        <p:nvCxnSpPr>
          <p:cNvPr id="10" name="Connecteur droit 9"/>
          <p:cNvCxnSpPr/>
          <p:nvPr userDrawn="1"/>
        </p:nvCxnSpPr>
        <p:spPr>
          <a:xfrm rot="5400000" flipH="1" flipV="1">
            <a:off x="392866" y="35696"/>
            <a:ext cx="642942" cy="857256"/>
          </a:xfrm>
          <a:prstGeom prst="line">
            <a:avLst/>
          </a:prstGeom>
          <a:ln w="19050">
            <a:solidFill>
              <a:schemeClr val="tx2"/>
            </a:solidFill>
            <a:prstDash val="solid"/>
            <a:tailEnd type="none"/>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re et tableau">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fr-FR" dirty="0"/>
              <a:t>CLIQUEZ POUR MODIFIER LE STYLE DU TITRE</a:t>
            </a:r>
            <a:endParaRPr lang="fr-BE" dirty="0"/>
          </a:p>
        </p:txBody>
      </p:sp>
      <p:sp>
        <p:nvSpPr>
          <p:cNvPr id="3" name="Espace réservé du numéro de diapositive 2"/>
          <p:cNvSpPr>
            <a:spLocks noGrp="1"/>
          </p:cNvSpPr>
          <p:nvPr>
            <p:ph type="sldNum" sz="quarter" idx="10"/>
          </p:nvPr>
        </p:nvSpPr>
        <p:spPr/>
        <p:txBody>
          <a:bodyPr/>
          <a:lstStyle/>
          <a:p>
            <a:fld id="{8CFE4BE3-046C-41A0-A6E4-6976BC4C1A9F}" type="slidenum">
              <a:rPr lang="fr-BE" smtClean="0"/>
              <a:pPr/>
              <a:t>‹#›</a:t>
            </a:fld>
            <a:endParaRPr lang="fr-BE" dirty="0"/>
          </a:p>
        </p:txBody>
      </p:sp>
      <p:sp>
        <p:nvSpPr>
          <p:cNvPr id="8" name="Espace réservé du tableau 7"/>
          <p:cNvSpPr>
            <a:spLocks noGrp="1"/>
          </p:cNvSpPr>
          <p:nvPr>
            <p:ph type="tbl" sz="quarter" idx="11" hasCustomPrompt="1"/>
          </p:nvPr>
        </p:nvSpPr>
        <p:spPr>
          <a:xfrm>
            <a:off x="762000" y="2071689"/>
            <a:ext cx="10763251" cy="3571875"/>
          </a:xfrm>
        </p:spPr>
        <p:txBody>
          <a:bodyPr/>
          <a:lstStyle>
            <a:lvl1pPr algn="ctr">
              <a:buNone/>
              <a:defRPr>
                <a:solidFill>
                  <a:schemeClr val="tx2"/>
                </a:solidFill>
              </a:defRPr>
            </a:lvl1pPr>
          </a:lstStyle>
          <a:p>
            <a:r>
              <a:rPr lang="fr-BE" dirty="0"/>
              <a:t>TABLEAU</a:t>
            </a:r>
          </a:p>
        </p:txBody>
      </p:sp>
      <p:sp>
        <p:nvSpPr>
          <p:cNvPr id="12" name="Espace réservé pour une image  12"/>
          <p:cNvSpPr>
            <a:spLocks noGrp="1"/>
          </p:cNvSpPr>
          <p:nvPr>
            <p:ph type="pic" sz="quarter" idx="15" hasCustomPrompt="1"/>
          </p:nvPr>
        </p:nvSpPr>
        <p:spPr>
          <a:xfrm>
            <a:off x="11049035" y="285728"/>
            <a:ext cx="666756" cy="500066"/>
          </a:xfrm>
          <a:blipFill>
            <a:blip r:embed="rId2" cstate="email">
              <a:extLst>
                <a:ext uri="{28A0092B-C50C-407E-A947-70E740481C1C}">
                  <a14:useLocalDpi xmlns:a14="http://schemas.microsoft.com/office/drawing/2010/main"/>
                </a:ext>
              </a:extLst>
            </a:blip>
            <a:stretch>
              <a:fillRect/>
            </a:stretch>
          </a:blipFill>
        </p:spPr>
        <p:txBody>
          <a:bodyPr/>
          <a:lstStyle>
            <a:lvl1pPr>
              <a:defRPr baseline="0"/>
            </a:lvl1pPr>
          </a:lstStyle>
          <a:p>
            <a:r>
              <a:rPr lang="fr-BE" dirty="0"/>
              <a:t> </a:t>
            </a:r>
          </a:p>
        </p:txBody>
      </p:sp>
      <p:cxnSp>
        <p:nvCxnSpPr>
          <p:cNvPr id="11" name="Connecteur droit 10"/>
          <p:cNvCxnSpPr/>
          <p:nvPr userDrawn="1"/>
        </p:nvCxnSpPr>
        <p:spPr>
          <a:xfrm rot="5400000" flipH="1" flipV="1">
            <a:off x="392866" y="35696"/>
            <a:ext cx="642942" cy="857256"/>
          </a:xfrm>
          <a:prstGeom prst="line">
            <a:avLst/>
          </a:prstGeom>
          <a:ln w="19050">
            <a:solidFill>
              <a:schemeClr val="tx2"/>
            </a:solidFill>
            <a:prstDash val="solid"/>
            <a:tailEnd type="none"/>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de de fin">
    <p:spTree>
      <p:nvGrpSpPr>
        <p:cNvPr id="1" name=""/>
        <p:cNvGrpSpPr/>
        <p:nvPr/>
      </p:nvGrpSpPr>
      <p:grpSpPr>
        <a:xfrm>
          <a:off x="0" y="0"/>
          <a:ext cx="0" cy="0"/>
          <a:chOff x="0" y="0"/>
          <a:chExt cx="0" cy="0"/>
        </a:xfrm>
      </p:grpSpPr>
      <p:pic>
        <p:nvPicPr>
          <p:cNvPr id="4" name="Image 3" descr="logo-slide-fin.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88380" y="1500175"/>
            <a:ext cx="4015240" cy="2420117"/>
          </a:xfrm>
          <a:prstGeom prst="rect">
            <a:avLst/>
          </a:prstGeom>
        </p:spPr>
      </p:pic>
      <p:sp>
        <p:nvSpPr>
          <p:cNvPr id="6" name="ZoneTexte 5"/>
          <p:cNvSpPr txBox="1"/>
          <p:nvPr userDrawn="1"/>
        </p:nvSpPr>
        <p:spPr>
          <a:xfrm>
            <a:off x="5048243" y="4281869"/>
            <a:ext cx="2095515" cy="553998"/>
          </a:xfrm>
          <a:prstGeom prst="rect">
            <a:avLst/>
          </a:prstGeom>
          <a:noFill/>
        </p:spPr>
        <p:txBody>
          <a:bodyPr wrap="square" rtlCol="0">
            <a:spAutoFit/>
          </a:bodyPr>
          <a:lstStyle/>
          <a:p>
            <a:pPr algn="ctr" rtl="0"/>
            <a:r>
              <a:rPr lang="fr-FR" sz="1800" b="1" kern="1200" baseline="30000" dirty="0">
                <a:solidFill>
                  <a:schemeClr val="tx1"/>
                </a:solidFill>
                <a:latin typeface="+mn-lt"/>
                <a:ea typeface="+mn-ea"/>
                <a:cs typeface="+mn-cs"/>
              </a:rPr>
              <a:t>INFO@SELINKO.COM</a:t>
            </a:r>
          </a:p>
          <a:p>
            <a:pPr algn="ctr" rtl="0"/>
            <a:r>
              <a:rPr lang="fr-FR" sz="1800" kern="1200" baseline="30000" dirty="0">
                <a:solidFill>
                  <a:schemeClr val="tx1"/>
                </a:solidFill>
                <a:latin typeface="+mn-lt"/>
                <a:ea typeface="+mn-ea"/>
                <a:cs typeface="+mn-cs"/>
              </a:rPr>
              <a:t>www.selinko.com</a:t>
            </a:r>
            <a:endParaRPr lang="fr-BE" sz="1800" dirty="0"/>
          </a:p>
        </p:txBody>
      </p:sp>
      <p:pic>
        <p:nvPicPr>
          <p:cNvPr id="9" name="Image 8" descr="titre-arc-rouge.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858534" y="5836654"/>
            <a:ext cx="723393" cy="542545"/>
          </a:xfrm>
          <a:prstGeom prst="rect">
            <a:avLst/>
          </a:prstGeom>
        </p:spPr>
      </p:pic>
      <p:cxnSp>
        <p:nvCxnSpPr>
          <p:cNvPr id="10" name="Connecteur droit 9"/>
          <p:cNvCxnSpPr/>
          <p:nvPr userDrawn="1"/>
        </p:nvCxnSpPr>
        <p:spPr>
          <a:xfrm rot="5400000" flipH="1" flipV="1">
            <a:off x="8822550" y="5488796"/>
            <a:ext cx="928694" cy="1238259"/>
          </a:xfrm>
          <a:prstGeom prst="line">
            <a:avLst/>
          </a:prstGeom>
          <a:ln w="19050">
            <a:solidFill>
              <a:schemeClr val="tx2"/>
            </a:solidFill>
            <a:prstDash val="solid"/>
            <a:tailEnd type="none"/>
          </a:ln>
        </p:spPr>
        <p:style>
          <a:lnRef idx="1">
            <a:schemeClr val="accent1"/>
          </a:lnRef>
          <a:fillRef idx="0">
            <a:schemeClr val="accent1"/>
          </a:fillRef>
          <a:effectRef idx="0">
            <a:schemeClr val="accent1"/>
          </a:effectRef>
          <a:fontRef idx="minor">
            <a:schemeClr val="tx1"/>
          </a:fontRef>
        </p:style>
      </p:cxnSp>
      <p:pic>
        <p:nvPicPr>
          <p:cNvPr id="7" name="Image 6" descr="logo-facebook.png">
            <a:hlinkClick r:id="rId4"/>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4667241" y="5000637"/>
            <a:ext cx="674625" cy="505969"/>
          </a:xfrm>
          <a:prstGeom prst="rect">
            <a:avLst/>
          </a:prstGeom>
        </p:spPr>
      </p:pic>
      <p:pic>
        <p:nvPicPr>
          <p:cNvPr id="8" name="Image 7" descr="logo-linkedin.png">
            <a:hlinkClick r:id="rId6"/>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5810249" y="5000637"/>
            <a:ext cx="674625" cy="505969"/>
          </a:xfrm>
          <a:prstGeom prst="rect">
            <a:avLst/>
          </a:prstGeom>
        </p:spPr>
      </p:pic>
      <p:pic>
        <p:nvPicPr>
          <p:cNvPr id="11" name="Image 10" descr="logo-twitter.png">
            <a:hlinkClick r:id="rId8"/>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6858006" y="5000637"/>
            <a:ext cx="674625" cy="505969"/>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1"/>
            <a:ext cx="10363200" cy="1362075"/>
          </a:xfrm>
        </p:spPr>
        <p:txBody>
          <a:bodyPr anchor="t"/>
          <a:lstStyle>
            <a:lvl1pPr algn="l">
              <a:defRPr sz="4000" b="1" cap="all"/>
            </a:lvl1pPr>
          </a:lstStyle>
          <a:p>
            <a:r>
              <a:rPr lang="fr-FR" dirty="0"/>
              <a:t>Cliquez pour modifier le style du titre</a:t>
            </a:r>
            <a:endParaRPr lang="fr-BE" dirty="0"/>
          </a:p>
        </p:txBody>
      </p:sp>
      <p:sp>
        <p:nvSpPr>
          <p:cNvPr id="3" name="Espace réservé du texte 2"/>
          <p:cNvSpPr>
            <a:spLocks noGrp="1"/>
          </p:cNvSpPr>
          <p:nvPr>
            <p:ph type="body" idx="1"/>
          </p:nvPr>
        </p:nvSpPr>
        <p:spPr>
          <a:xfrm>
            <a:off x="952464" y="2571745"/>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6" name="Espace réservé du numéro de diapositive 5"/>
          <p:cNvSpPr>
            <a:spLocks noGrp="1"/>
          </p:cNvSpPr>
          <p:nvPr>
            <p:ph type="sldNum" sz="quarter" idx="12"/>
          </p:nvPr>
        </p:nvSpPr>
        <p:spPr/>
        <p:txBody>
          <a:bodyPr/>
          <a:lstStyle/>
          <a:p>
            <a:fld id="{8CFE4BE3-046C-41A0-A6E4-6976BC4C1A9F}" type="slidenum">
              <a:rPr lang="fr-BE" smtClean="0"/>
              <a:pPr/>
              <a:t>‹#›</a:t>
            </a:fld>
            <a:endParaRPr lang="fr-BE"/>
          </a:p>
        </p:txBody>
      </p:sp>
      <p:sp>
        <p:nvSpPr>
          <p:cNvPr id="8" name="Espace réservé pour une image  12"/>
          <p:cNvSpPr>
            <a:spLocks noGrp="1"/>
          </p:cNvSpPr>
          <p:nvPr>
            <p:ph type="pic" sz="quarter" idx="10" hasCustomPrompt="1"/>
          </p:nvPr>
        </p:nvSpPr>
        <p:spPr>
          <a:xfrm>
            <a:off x="11049035" y="285728"/>
            <a:ext cx="666756" cy="500066"/>
          </a:xfrm>
          <a:blipFill>
            <a:blip r:embed="rId2" cstate="email">
              <a:extLst>
                <a:ext uri="{28A0092B-C50C-407E-A947-70E740481C1C}">
                  <a14:useLocalDpi xmlns:a14="http://schemas.microsoft.com/office/drawing/2010/main"/>
                </a:ext>
              </a:extLst>
            </a:blip>
            <a:stretch>
              <a:fillRect/>
            </a:stretch>
          </a:blipFill>
        </p:spPr>
        <p:txBody>
          <a:bodyPr/>
          <a:lstStyle>
            <a:lvl1pPr>
              <a:defRPr baseline="0"/>
            </a:lvl1pPr>
          </a:lstStyle>
          <a:p>
            <a:r>
              <a:rPr lang="fr-BE" dirty="0"/>
              <a:t> </a:t>
            </a:r>
          </a:p>
        </p:txBody>
      </p:sp>
      <p:cxnSp>
        <p:nvCxnSpPr>
          <p:cNvPr id="9" name="Connecteur droit 8"/>
          <p:cNvCxnSpPr/>
          <p:nvPr userDrawn="1"/>
        </p:nvCxnSpPr>
        <p:spPr>
          <a:xfrm rot="5400000" flipH="1" flipV="1">
            <a:off x="392866" y="35696"/>
            <a:ext cx="642942" cy="857256"/>
          </a:xfrm>
          <a:prstGeom prst="line">
            <a:avLst/>
          </a:prstGeom>
          <a:ln w="19050">
            <a:solidFill>
              <a:schemeClr val="tx2"/>
            </a:solidFill>
            <a:prstDash val="solid"/>
            <a:tailEnd type="none"/>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image" Target="../media/image1.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0"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09600" y="357166"/>
            <a:ext cx="10915688" cy="725470"/>
          </a:xfrm>
          <a:prstGeom prst="rect">
            <a:avLst/>
          </a:prstGeom>
          <a:noFill/>
        </p:spPr>
        <p:txBody>
          <a:bodyPr vert="horz" lIns="91440" tIns="45720" rIns="91440" bIns="45720" rtlCol="0" anchor="ctr">
            <a:normAutofit/>
          </a:bodyPr>
          <a:lstStyle/>
          <a:p>
            <a:r>
              <a:rPr lang="fr-FR" dirty="0"/>
              <a:t>CLIQUEZ POUR MODIFIER LE STYLE DU TITRE</a:t>
            </a:r>
            <a:endParaRPr lang="fr-BE" dirty="0"/>
          </a:p>
        </p:txBody>
      </p:sp>
      <p:sp>
        <p:nvSpPr>
          <p:cNvPr id="3" name="Espace réservé du texte 2"/>
          <p:cNvSpPr>
            <a:spLocks noGrp="1"/>
          </p:cNvSpPr>
          <p:nvPr>
            <p:ph type="body" idx="1"/>
          </p:nvPr>
        </p:nvSpPr>
        <p:spPr>
          <a:xfrm>
            <a:off x="609600" y="2357431"/>
            <a:ext cx="10972800" cy="3768733"/>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BE" dirty="0"/>
          </a:p>
        </p:txBody>
      </p:sp>
      <p:sp>
        <p:nvSpPr>
          <p:cNvPr id="6" name="Espace réservé du numéro de diapositive 5"/>
          <p:cNvSpPr>
            <a:spLocks noGrp="1"/>
          </p:cNvSpPr>
          <p:nvPr>
            <p:ph type="sldNum" sz="quarter" idx="4"/>
          </p:nvPr>
        </p:nvSpPr>
        <p:spPr>
          <a:xfrm>
            <a:off x="5524496" y="6356351"/>
            <a:ext cx="1047757" cy="365125"/>
          </a:xfrm>
          <a:prstGeom prst="rect">
            <a:avLst/>
          </a:prstGeom>
        </p:spPr>
        <p:txBody>
          <a:bodyPr vert="horz" lIns="91440" tIns="45720" rIns="91440" bIns="45720" rtlCol="0" anchor="ctr"/>
          <a:lstStyle>
            <a:lvl1pPr algn="ctr">
              <a:defRPr sz="1400">
                <a:solidFill>
                  <a:schemeClr val="accent1"/>
                </a:solidFill>
                <a:latin typeface="AvantGarde LT ExtraLight" pitchFamily="2" charset="0"/>
              </a:defRPr>
            </a:lvl1pPr>
          </a:lstStyle>
          <a:p>
            <a:fld id="{97317B41-907F-4CD4-BF01-573A8A56AB21}" type="slidenum">
              <a:rPr lang="fr-BE" smtClean="0"/>
              <a:pPr/>
              <a:t>‹#›</a:t>
            </a:fld>
            <a:endParaRPr lang="fr-BE" dirty="0"/>
          </a:p>
        </p:txBody>
      </p:sp>
    </p:spTree>
  </p:cSld>
  <p:clrMap bg1="lt1" tx1="dk1" bg2="lt2" tx2="dk2" accent1="accent1" accent2="accent2" accent3="accent3" accent4="accent4" accent5="accent5" accent6="accent6" hlink="hlink" folHlink="folHlink"/>
  <p:sldLayoutIdLst>
    <p:sldLayoutId id="2147483649" r:id="rId1"/>
    <p:sldLayoutId id="2147483663" r:id="rId2"/>
    <p:sldLayoutId id="2147483650" r:id="rId3"/>
    <p:sldLayoutId id="2147483660" r:id="rId4"/>
    <p:sldLayoutId id="2147483662" r:id="rId5"/>
    <p:sldLayoutId id="2147483664" r:id="rId6"/>
    <p:sldLayoutId id="2147483665" r:id="rId7"/>
    <p:sldLayoutId id="2147483666" r:id="rId8"/>
    <p:sldLayoutId id="2147483651" r:id="rId9"/>
    <p:sldLayoutId id="2147483652" r:id="rId10"/>
    <p:sldLayoutId id="2147483653" r:id="rId11"/>
    <p:sldLayoutId id="2147483654" r:id="rId12"/>
    <p:sldLayoutId id="2147483655" r:id="rId13"/>
    <p:sldLayoutId id="2147483656" r:id="rId14"/>
    <p:sldLayoutId id="2147483657" r:id="rId15"/>
    <p:sldLayoutId id="2147483658" r:id="rId16"/>
    <p:sldLayoutId id="2147483659" r:id="rId17"/>
    <p:sldLayoutId id="2147483676" r:id="rId18"/>
  </p:sldLayoutIdLst>
  <p:hf hdr="0" ftr="0" dt="0"/>
  <p:txStyles>
    <p:titleStyle>
      <a:lvl1pPr algn="l" defTabSz="914400" rtl="0" eaLnBrk="1" latinLnBrk="0" hangingPunct="1">
        <a:spcBef>
          <a:spcPct val="0"/>
        </a:spcBef>
        <a:buNone/>
        <a:defRPr sz="3200" kern="1200">
          <a:solidFill>
            <a:schemeClr val="accent1"/>
          </a:solidFill>
          <a:latin typeface="AvantGarde LT ExtraLight" pitchFamily="2"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0.xml"/><Relationship Id="rId3"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1.xml"/><Relationship Id="rId3"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2.xml"/><Relationship Id="rId3"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18.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18.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5.xml"/><Relationship Id="rId3"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png"/><Relationship Id="rId1" Type="http://schemas.openxmlformats.org/officeDocument/2006/relationships/slideLayout" Target="../slideLayouts/slideLayout18.xml"/><Relationship Id="rId2"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7.xml"/><Relationship Id="rId3"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xml"/><Relationship Id="rId3"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8.xml"/><Relationship Id="rId3" Type="http://schemas.openxmlformats.org/officeDocument/2006/relationships/image" Target="../media/image2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9.xml"/><Relationship Id="rId3" Type="http://schemas.openxmlformats.org/officeDocument/2006/relationships/image" Target="../media/image2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0.xml"/><Relationship Id="rId3" Type="http://schemas.openxmlformats.org/officeDocument/2006/relationships/image" Target="../media/image3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1.xml"/><Relationship Id="rId3" Type="http://schemas.openxmlformats.org/officeDocument/2006/relationships/image" Target="../media/image3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2.xml"/><Relationship Id="rId3" Type="http://schemas.openxmlformats.org/officeDocument/2006/relationships/image" Target="../media/image3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3.xml"/><Relationship Id="rId3" Type="http://schemas.openxmlformats.org/officeDocument/2006/relationships/image" Target="../media/image3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4.xml"/><Relationship Id="rId3" Type="http://schemas.openxmlformats.org/officeDocument/2006/relationships/image" Target="../media/image3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6.xml"/><Relationship Id="rId3" Type="http://schemas.openxmlformats.org/officeDocument/2006/relationships/image" Target="../media/image3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7.xml"/><Relationship Id="rId3" Type="http://schemas.openxmlformats.org/officeDocument/2006/relationships/image" Target="../media/image3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1" Type="http://schemas.openxmlformats.org/officeDocument/2006/relationships/slideLayout" Target="../slideLayouts/slideLayout18.xml"/><Relationship Id="rId2" Type="http://schemas.openxmlformats.org/officeDocument/2006/relationships/image" Target="../media/image3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9.xml"/><Relationship Id="rId3" Type="http://schemas.openxmlformats.org/officeDocument/2006/relationships/image" Target="../media/image4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0.xml"/><Relationship Id="rId3" Type="http://schemas.openxmlformats.org/officeDocument/2006/relationships/image" Target="../media/image4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1.xml"/><Relationship Id="rId3" Type="http://schemas.openxmlformats.org/officeDocument/2006/relationships/image" Target="../media/image4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2.xml"/><Relationship Id="rId3" Type="http://schemas.openxmlformats.org/officeDocument/2006/relationships/image" Target="../media/image4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3.xml"/><Relationship Id="rId3" Type="http://schemas.openxmlformats.org/officeDocument/2006/relationships/image" Target="../media/image4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46.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4.xml"/><Relationship Id="rId4" Type="http://schemas.openxmlformats.org/officeDocument/2006/relationships/package" Target="../embeddings/Microsoft_Word_Document1.docx"/><Relationship Id="rId5" Type="http://schemas.openxmlformats.org/officeDocument/2006/relationships/image" Target="../media/image47.png"/><Relationship Id="rId1" Type="http://schemas.openxmlformats.org/officeDocument/2006/relationships/vmlDrawing" Target="../drawings/vmlDrawing1.vml"/><Relationship Id="rId2"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5.xml"/><Relationship Id="rId3" Type="http://schemas.openxmlformats.org/officeDocument/2006/relationships/image" Target="../media/image4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6.xml"/><Relationship Id="rId3" Type="http://schemas.openxmlformats.org/officeDocument/2006/relationships/image" Target="../media/image4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7.xml"/><Relationship Id="rId3" Type="http://schemas.openxmlformats.org/officeDocument/2006/relationships/image" Target="../media/image5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8.xml"/><Relationship Id="rId3" Type="http://schemas.openxmlformats.org/officeDocument/2006/relationships/image" Target="../media/image51.png"/></Relationships>
</file>

<file path=ppt/slides/_rels/slide44.xml.rels><?xml version="1.0" encoding="UTF-8" standalone="yes"?>
<Relationships xmlns="http://schemas.openxmlformats.org/package/2006/relationships"><Relationship Id="rId3" Type="http://schemas.openxmlformats.org/officeDocument/2006/relationships/image" Target="../media/image52.jpg"/><Relationship Id="rId4" Type="http://schemas.openxmlformats.org/officeDocument/2006/relationships/image" Target="../media/image53.png"/><Relationship Id="rId1" Type="http://schemas.openxmlformats.org/officeDocument/2006/relationships/slideLayout" Target="../slideLayouts/slideLayout18.xml"/><Relationship Id="rId2" Type="http://schemas.openxmlformats.org/officeDocument/2006/relationships/notesSlide" Target="../notesSlides/notesSlide39.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jpg"/><Relationship Id="rId1" Type="http://schemas.openxmlformats.org/officeDocument/2006/relationships/slideLayout" Target="../slideLayouts/slideLayout18.xml"/><Relationship Id="rId2" Type="http://schemas.openxmlformats.org/officeDocument/2006/relationships/notesSlide" Target="../notesSlides/notesSlide4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1.xml"/><Relationship Id="rId3" Type="http://schemas.openxmlformats.org/officeDocument/2006/relationships/image" Target="../media/image56.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2.xml"/><Relationship Id="rId3" Type="http://schemas.openxmlformats.org/officeDocument/2006/relationships/image" Target="../media/image5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58.png"/></Relationships>
</file>

<file path=ppt/slides/_rels/slide49.xml.rels><?xml version="1.0" encoding="UTF-8" standalone="yes"?>
<Relationships xmlns="http://schemas.openxmlformats.org/package/2006/relationships"><Relationship Id="rId3" Type="http://schemas.openxmlformats.org/officeDocument/2006/relationships/image" Target="../media/image59.emf"/><Relationship Id="rId4" Type="http://schemas.openxmlformats.org/officeDocument/2006/relationships/image" Target="../media/image60.emf"/><Relationship Id="rId1" Type="http://schemas.openxmlformats.org/officeDocument/2006/relationships/slideLayout" Target="../slideLayouts/slideLayout18.xml"/><Relationship Id="rId2" Type="http://schemas.openxmlformats.org/officeDocument/2006/relationships/notesSlide" Target="../notesSlides/notesSlide4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xml"/><Relationship Id="rId3"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image" Target="../media/image61.jpg"/><Relationship Id="rId4" Type="http://schemas.openxmlformats.org/officeDocument/2006/relationships/image" Target="../media/image62.png"/><Relationship Id="rId5" Type="http://schemas.microsoft.com/office/2007/relationships/hdphoto" Target="../media/hdphoto1.wdp"/><Relationship Id="rId1" Type="http://schemas.openxmlformats.org/officeDocument/2006/relationships/slideLayout" Target="../slideLayouts/slideLayout18.xml"/><Relationship Id="rId2" Type="http://schemas.openxmlformats.org/officeDocument/2006/relationships/notesSlide" Target="../notesSlides/notesSlide4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5.xml"/><Relationship Id="rId3" Type="http://schemas.openxmlformats.org/officeDocument/2006/relationships/image" Target="../media/image6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6.xml"/><Relationship Id="rId3" Type="http://schemas.openxmlformats.org/officeDocument/2006/relationships/image" Target="../media/image64.em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7.xml"/><Relationship Id="rId3" Type="http://schemas.openxmlformats.org/officeDocument/2006/relationships/image" Target="../media/image6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8.xml"/><Relationship Id="rId3" Type="http://schemas.openxmlformats.org/officeDocument/2006/relationships/image" Target="../media/image6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7.xml"/><Relationship Id="rId3"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8.xml"/><Relationship Id="rId3"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9.xml"/><Relationship Id="rId3"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66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Vraie</a:t>
            </a:r>
            <a:r>
              <a:rPr lang="en-US" dirty="0" smtClean="0"/>
              <a:t> </a:t>
            </a:r>
            <a:r>
              <a:rPr lang="en-US" dirty="0" err="1" smtClean="0"/>
              <a:t>ou</a:t>
            </a:r>
            <a:r>
              <a:rPr lang="en-US" dirty="0" smtClean="0"/>
              <a:t> </a:t>
            </a:r>
            <a:r>
              <a:rPr lang="en-US" dirty="0" err="1" smtClean="0"/>
              <a:t>Fausse</a:t>
            </a:r>
            <a:r>
              <a:rPr lang="en-US" dirty="0" smtClean="0"/>
              <a:t>?</a:t>
            </a:r>
            <a:endParaRPr lang="en-US" dirty="0"/>
          </a:p>
        </p:txBody>
      </p:sp>
      <p:sp>
        <p:nvSpPr>
          <p:cNvPr id="3" name="Slide Number Placeholder 2"/>
          <p:cNvSpPr>
            <a:spLocks noGrp="1"/>
          </p:cNvSpPr>
          <p:nvPr>
            <p:ph type="sldNum" sz="quarter" idx="10"/>
          </p:nvPr>
        </p:nvSpPr>
        <p:spPr/>
        <p:txBody>
          <a:bodyPr/>
          <a:lstStyle/>
          <a:p>
            <a:fld id="{8CFE4BE3-046C-41A0-A6E4-6976BC4C1A9F}" type="slidenum">
              <a:rPr lang="fr-BE" smtClean="0"/>
              <a:pPr/>
              <a:t>1</a:t>
            </a:fld>
            <a:endParaRPr lang="fr-BE" dirty="0"/>
          </a:p>
        </p:txBody>
      </p:sp>
      <p:sp>
        <p:nvSpPr>
          <p:cNvPr id="4" name="Text Placeholder 3"/>
          <p:cNvSpPr>
            <a:spLocks noGrp="1"/>
          </p:cNvSpPr>
          <p:nvPr>
            <p:ph type="body" sz="quarter" idx="11"/>
          </p:nvPr>
        </p:nvSpPr>
        <p:spPr/>
        <p:txBody>
          <a:bodyPr>
            <a:normAutofit fontScale="92500" lnSpcReduction="20000"/>
          </a:bodyPr>
          <a:lstStyle/>
          <a:p>
            <a:r>
              <a:rPr lang="en-US" dirty="0" smtClean="0"/>
              <a:t>La </a:t>
            </a:r>
            <a:r>
              <a:rPr lang="en-US" dirty="0" err="1" smtClean="0"/>
              <a:t>Bataille</a:t>
            </a:r>
            <a:r>
              <a:rPr lang="en-US" dirty="0" smtClean="0"/>
              <a:t> </a:t>
            </a:r>
            <a:r>
              <a:rPr lang="en-US" dirty="0" err="1" smtClean="0"/>
              <a:t>contre</a:t>
            </a:r>
            <a:r>
              <a:rPr lang="en-US" dirty="0" smtClean="0"/>
              <a:t> la </a:t>
            </a:r>
            <a:r>
              <a:rPr lang="en-US" dirty="0" err="1"/>
              <a:t>C</a:t>
            </a:r>
            <a:r>
              <a:rPr lang="en-US" dirty="0" err="1" smtClean="0"/>
              <a:t>ontrefaçon</a:t>
            </a:r>
            <a:endParaRPr lang="en-US" dirty="0"/>
          </a:p>
        </p:txBody>
      </p:sp>
      <p:pic>
        <p:nvPicPr>
          <p:cNvPr id="7" name="Picture Placeholder 6" descr="Le Pin label.png"/>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6794" b="6794"/>
          <a:stretch>
            <a:fillRect/>
          </a:stretch>
        </p:blipFill>
        <p:spPr/>
      </p:pic>
      <p:sp>
        <p:nvSpPr>
          <p:cNvPr id="6" name="Text Placeholder 5"/>
          <p:cNvSpPr>
            <a:spLocks noGrp="1"/>
          </p:cNvSpPr>
          <p:nvPr>
            <p:ph type="body" sz="quarter" idx="13"/>
          </p:nvPr>
        </p:nvSpPr>
        <p:spPr/>
        <p:txBody>
          <a:bodyPr>
            <a:normAutofit fontScale="92500"/>
          </a:bodyPr>
          <a:lstStyle/>
          <a:p>
            <a:r>
              <a:rPr lang="en-US" dirty="0" smtClean="0"/>
              <a:t>Fiona Morrison M.W.</a:t>
            </a:r>
            <a:endParaRPr lang="en-US" dirty="0"/>
          </a:p>
        </p:txBody>
      </p:sp>
      <p:sp>
        <p:nvSpPr>
          <p:cNvPr id="5" name="TextBox 4"/>
          <p:cNvSpPr txBox="1"/>
          <p:nvPr/>
        </p:nvSpPr>
        <p:spPr>
          <a:xfrm>
            <a:off x="479376" y="332656"/>
            <a:ext cx="1296144" cy="923330"/>
          </a:xfrm>
          <a:prstGeom prst="rect">
            <a:avLst/>
          </a:prstGeom>
          <a:noFill/>
        </p:spPr>
        <p:txBody>
          <a:bodyPr wrap="square" rtlCol="0">
            <a:spAutoFit/>
          </a:bodyPr>
          <a:lstStyle/>
          <a:p>
            <a:endParaRPr lang="en-US" dirty="0"/>
          </a:p>
          <a:p>
            <a:endParaRPr lang="en-US" dirty="0"/>
          </a:p>
          <a:p>
            <a:r>
              <a:rPr lang="sk-SK" dirty="0"/>
              <a:t> </a:t>
            </a:r>
            <a:endParaRPr lang="en-US" dirty="0"/>
          </a:p>
        </p:txBody>
      </p:sp>
      <p:pic>
        <p:nvPicPr>
          <p:cNvPr id="9" name="Picture 8"/>
          <p:cNvPicPr>
            <a:picLocks noChangeAspect="1"/>
          </p:cNvPicPr>
          <p:nvPr/>
        </p:nvPicPr>
        <p:blipFill>
          <a:blip/>
          <a:stretch>
            <a:fillRect/>
          </a:stretch>
        </p:blipFill>
        <p:spPr>
          <a:xfrm>
            <a:off x="407368" y="404664"/>
            <a:ext cx="1536700" cy="698500"/>
          </a:xfrm>
          <a:prstGeom prst="rect">
            <a:avLst/>
          </a:prstGeom>
        </p:spPr>
      </p:pic>
    </p:spTree>
    <p:extLst>
      <p:ext uri="{BB962C8B-B14F-4D97-AF65-F5344CB8AC3E}">
        <p14:creationId xmlns:p14="http://schemas.microsoft.com/office/powerpoint/2010/main" val="393507326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04F0797-463D-40BD-B0F8-56D0317F1BF3}" type="slidenum">
              <a:rPr lang="fr-BE" smtClean="0"/>
              <a:t>10</a:t>
            </a:fld>
            <a:endParaRPr lang="fr-BE"/>
          </a:p>
        </p:txBody>
      </p:sp>
      <p:pic>
        <p:nvPicPr>
          <p:cNvPr id="3" name="Picture 2"/>
          <p:cNvPicPr>
            <a:picLocks noChangeAspect="1"/>
          </p:cNvPicPr>
          <p:nvPr/>
        </p:nvPicPr>
        <p:blipFill>
          <a:blip r:embed="rId3"/>
          <a:stretch>
            <a:fillRect/>
          </a:stretch>
        </p:blipFill>
        <p:spPr>
          <a:xfrm>
            <a:off x="3719736" y="-12328"/>
            <a:ext cx="9889109" cy="6870328"/>
          </a:xfrm>
          <a:prstGeom prst="rect">
            <a:avLst/>
          </a:prstGeom>
        </p:spPr>
      </p:pic>
      <p:sp>
        <p:nvSpPr>
          <p:cNvPr id="4" name="TextBox 3"/>
          <p:cNvSpPr txBox="1"/>
          <p:nvPr/>
        </p:nvSpPr>
        <p:spPr>
          <a:xfrm>
            <a:off x="119335" y="0"/>
            <a:ext cx="3456385" cy="1077218"/>
          </a:xfrm>
          <a:prstGeom prst="rect">
            <a:avLst/>
          </a:prstGeom>
          <a:noFill/>
        </p:spPr>
        <p:txBody>
          <a:bodyPr wrap="square" rtlCol="0">
            <a:spAutoFit/>
          </a:bodyPr>
          <a:lstStyle/>
          <a:p>
            <a:r>
              <a:rPr lang="en-US" sz="3200" dirty="0" smtClean="0"/>
              <a:t>Le Saga de </a:t>
            </a:r>
            <a:br>
              <a:rPr lang="en-US" sz="3200" dirty="0" smtClean="0"/>
            </a:br>
            <a:r>
              <a:rPr lang="en-US" sz="3200" dirty="0" smtClean="0"/>
              <a:t>Rudy</a:t>
            </a:r>
            <a:r>
              <a:rPr lang="en-US" sz="3200" dirty="0"/>
              <a:t> </a:t>
            </a:r>
            <a:r>
              <a:rPr lang="en-US" sz="3200" dirty="0" err="1" smtClean="0"/>
              <a:t>Kurniawan</a:t>
            </a:r>
            <a:endParaRPr lang="en-US" sz="3200" dirty="0"/>
          </a:p>
        </p:txBody>
      </p:sp>
    </p:spTree>
    <p:extLst>
      <p:ext uri="{BB962C8B-B14F-4D97-AF65-F5344CB8AC3E}">
        <p14:creationId xmlns:p14="http://schemas.microsoft.com/office/powerpoint/2010/main" val="137289719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04F0797-463D-40BD-B0F8-56D0317F1BF3}" type="slidenum">
              <a:rPr lang="fr-BE" smtClean="0"/>
              <a:t>11</a:t>
            </a:fld>
            <a:endParaRPr lang="fr-BE"/>
          </a:p>
        </p:txBody>
      </p:sp>
      <p:pic>
        <p:nvPicPr>
          <p:cNvPr id="3" name="Picture 2"/>
          <p:cNvPicPr>
            <a:picLocks noChangeAspect="1"/>
          </p:cNvPicPr>
          <p:nvPr/>
        </p:nvPicPr>
        <p:blipFill>
          <a:blip r:embed="rId3"/>
          <a:stretch>
            <a:fillRect/>
          </a:stretch>
        </p:blipFill>
        <p:spPr>
          <a:xfrm>
            <a:off x="-31204" y="-459432"/>
            <a:ext cx="12217896" cy="7556008"/>
          </a:xfrm>
          <a:prstGeom prst="rect">
            <a:avLst/>
          </a:prstGeom>
        </p:spPr>
      </p:pic>
    </p:spTree>
    <p:extLst>
      <p:ext uri="{BB962C8B-B14F-4D97-AF65-F5344CB8AC3E}">
        <p14:creationId xmlns:p14="http://schemas.microsoft.com/office/powerpoint/2010/main" val="41442674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04F0797-463D-40BD-B0F8-56D0317F1BF3}" type="slidenum">
              <a:rPr lang="fr-BE" smtClean="0"/>
              <a:t>12</a:t>
            </a:fld>
            <a:endParaRPr lang="fr-BE"/>
          </a:p>
        </p:txBody>
      </p:sp>
      <p:pic>
        <p:nvPicPr>
          <p:cNvPr id="4" name="Picture 3"/>
          <p:cNvPicPr>
            <a:picLocks noChangeAspect="1"/>
          </p:cNvPicPr>
          <p:nvPr/>
        </p:nvPicPr>
        <p:blipFill>
          <a:blip r:embed="rId3"/>
          <a:stretch>
            <a:fillRect/>
          </a:stretch>
        </p:blipFill>
        <p:spPr>
          <a:xfrm>
            <a:off x="-168696" y="0"/>
            <a:ext cx="12360696" cy="6957392"/>
          </a:xfrm>
          <a:prstGeom prst="rect">
            <a:avLst/>
          </a:prstGeom>
        </p:spPr>
      </p:pic>
    </p:spTree>
    <p:extLst>
      <p:ext uri="{BB962C8B-B14F-4D97-AF65-F5344CB8AC3E}">
        <p14:creationId xmlns:p14="http://schemas.microsoft.com/office/powerpoint/2010/main" val="99118134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04F0797-463D-40BD-B0F8-56D0317F1BF3}" type="slidenum">
              <a:rPr lang="fr-BE" smtClean="0"/>
              <a:t>13</a:t>
            </a:fld>
            <a:endParaRPr lang="fr-BE"/>
          </a:p>
        </p:txBody>
      </p:sp>
      <p:sp>
        <p:nvSpPr>
          <p:cNvPr id="3" name="Rectangle 2"/>
          <p:cNvSpPr/>
          <p:nvPr/>
        </p:nvSpPr>
        <p:spPr>
          <a:xfrm>
            <a:off x="24680" y="3068960"/>
            <a:ext cx="12192000" cy="584776"/>
          </a:xfrm>
          <a:prstGeom prst="rect">
            <a:avLst/>
          </a:prstGeom>
        </p:spPr>
        <p:txBody>
          <a:bodyPr wrap="square" anchor="ctr">
            <a:spAutoFit/>
          </a:bodyPr>
          <a:lstStyle/>
          <a:p>
            <a:pPr algn="ctr"/>
            <a:r>
              <a:rPr lang="en-US" sz="3200" dirty="0" err="1">
                <a:solidFill>
                  <a:srgbClr val="000000"/>
                </a:solidFill>
              </a:rPr>
              <a:t>Remplissage</a:t>
            </a:r>
            <a:r>
              <a:rPr lang="en-US" sz="3200" dirty="0">
                <a:solidFill>
                  <a:srgbClr val="000000"/>
                </a:solidFill>
              </a:rPr>
              <a:t> des </a:t>
            </a:r>
            <a:r>
              <a:rPr lang="en-US" sz="3200" dirty="0" err="1">
                <a:solidFill>
                  <a:srgbClr val="000000"/>
                </a:solidFill>
              </a:rPr>
              <a:t>bouteilles</a:t>
            </a:r>
            <a:endParaRPr lang="en-US" sz="3200" dirty="0"/>
          </a:p>
        </p:txBody>
      </p:sp>
    </p:spTree>
    <p:extLst>
      <p:ext uri="{BB962C8B-B14F-4D97-AF65-F5344CB8AC3E}">
        <p14:creationId xmlns:p14="http://schemas.microsoft.com/office/powerpoint/2010/main" val="320860888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04F0797-463D-40BD-B0F8-56D0317F1BF3}" type="slidenum">
              <a:rPr lang="fr-BE" smtClean="0"/>
              <a:t>14</a:t>
            </a:fld>
            <a:endParaRPr lang="fr-BE"/>
          </a:p>
        </p:txBody>
      </p:sp>
      <p:pic>
        <p:nvPicPr>
          <p:cNvPr id="3" name="Picture 2"/>
          <p:cNvPicPr>
            <a:picLocks noChangeAspect="1"/>
          </p:cNvPicPr>
          <p:nvPr/>
        </p:nvPicPr>
        <p:blipFill>
          <a:blip r:embed="rId3"/>
          <a:stretch>
            <a:fillRect/>
          </a:stretch>
        </p:blipFill>
        <p:spPr>
          <a:xfrm>
            <a:off x="695400" y="1412776"/>
            <a:ext cx="5400600" cy="4968552"/>
          </a:xfrm>
          <a:prstGeom prst="rect">
            <a:avLst/>
          </a:prstGeom>
        </p:spPr>
      </p:pic>
      <p:sp>
        <p:nvSpPr>
          <p:cNvPr id="4" name="TextBox 3"/>
          <p:cNvSpPr txBox="1"/>
          <p:nvPr/>
        </p:nvSpPr>
        <p:spPr>
          <a:xfrm>
            <a:off x="695400" y="836712"/>
            <a:ext cx="5328592" cy="584776"/>
          </a:xfrm>
          <a:prstGeom prst="rect">
            <a:avLst/>
          </a:prstGeom>
          <a:noFill/>
        </p:spPr>
        <p:txBody>
          <a:bodyPr wrap="square" rtlCol="0">
            <a:spAutoFit/>
          </a:bodyPr>
          <a:lstStyle/>
          <a:p>
            <a:pPr algn="ctr"/>
            <a:r>
              <a:rPr lang="en-US" sz="3200" dirty="0" smtClean="0"/>
              <a:t>Tire-</a:t>
            </a:r>
            <a:r>
              <a:rPr lang="en-US" sz="3200" dirty="0" err="1" smtClean="0"/>
              <a:t>bouchon</a:t>
            </a:r>
            <a:r>
              <a:rPr lang="en-US" sz="3200" dirty="0" smtClean="0"/>
              <a:t> “Ah-so”</a:t>
            </a:r>
            <a:endParaRPr lang="en-US" sz="3200" dirty="0"/>
          </a:p>
        </p:txBody>
      </p:sp>
      <p:pic>
        <p:nvPicPr>
          <p:cNvPr id="6" name="Picture 5"/>
          <p:cNvPicPr>
            <a:picLocks noChangeAspect="1"/>
          </p:cNvPicPr>
          <p:nvPr/>
        </p:nvPicPr>
        <p:blipFill>
          <a:blip r:embed="rId4"/>
          <a:stretch>
            <a:fillRect/>
          </a:stretch>
        </p:blipFill>
        <p:spPr>
          <a:xfrm>
            <a:off x="6384032" y="1196752"/>
            <a:ext cx="5112568" cy="5388992"/>
          </a:xfrm>
          <a:prstGeom prst="rect">
            <a:avLst/>
          </a:prstGeom>
        </p:spPr>
      </p:pic>
      <p:sp>
        <p:nvSpPr>
          <p:cNvPr id="7" name="TextBox 6"/>
          <p:cNvSpPr txBox="1"/>
          <p:nvPr/>
        </p:nvSpPr>
        <p:spPr>
          <a:xfrm>
            <a:off x="7680176" y="548680"/>
            <a:ext cx="2448272" cy="1077218"/>
          </a:xfrm>
          <a:prstGeom prst="rect">
            <a:avLst/>
          </a:prstGeom>
          <a:noFill/>
        </p:spPr>
        <p:txBody>
          <a:bodyPr wrap="square" rtlCol="0">
            <a:spAutoFit/>
          </a:bodyPr>
          <a:lstStyle/>
          <a:p>
            <a:endParaRPr lang="en-US" sz="3200" dirty="0"/>
          </a:p>
          <a:p>
            <a:r>
              <a:rPr lang="en-US" sz="3200" dirty="0" err="1" smtClean="0"/>
              <a:t>Coravin</a:t>
            </a:r>
            <a:endParaRPr lang="en-US" sz="3200" dirty="0"/>
          </a:p>
        </p:txBody>
      </p:sp>
    </p:spTree>
    <p:extLst>
      <p:ext uri="{BB962C8B-B14F-4D97-AF65-F5344CB8AC3E}">
        <p14:creationId xmlns:p14="http://schemas.microsoft.com/office/powerpoint/2010/main" val="130905853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04F0797-463D-40BD-B0F8-56D0317F1BF3}" type="slidenum">
              <a:rPr lang="fr-BE" smtClean="0"/>
              <a:t>15</a:t>
            </a:fld>
            <a:endParaRPr lang="fr-BE"/>
          </a:p>
        </p:txBody>
      </p:sp>
      <p:pic>
        <p:nvPicPr>
          <p:cNvPr id="3" name="Picture 2"/>
          <p:cNvPicPr>
            <a:picLocks noChangeAspect="1"/>
          </p:cNvPicPr>
          <p:nvPr/>
        </p:nvPicPr>
        <p:blipFill>
          <a:blip r:embed="rId3"/>
          <a:stretch>
            <a:fillRect/>
          </a:stretch>
        </p:blipFill>
        <p:spPr>
          <a:xfrm>
            <a:off x="0" y="-437046"/>
            <a:ext cx="5365948" cy="8028850"/>
          </a:xfrm>
          <a:prstGeom prst="rect">
            <a:avLst/>
          </a:prstGeom>
        </p:spPr>
      </p:pic>
      <p:pic>
        <p:nvPicPr>
          <p:cNvPr id="4" name="Picture 3"/>
          <p:cNvPicPr>
            <a:picLocks noChangeAspect="1"/>
          </p:cNvPicPr>
          <p:nvPr/>
        </p:nvPicPr>
        <p:blipFill>
          <a:blip r:embed="rId4"/>
          <a:stretch>
            <a:fillRect/>
          </a:stretch>
        </p:blipFill>
        <p:spPr>
          <a:xfrm>
            <a:off x="5343624" y="-243408"/>
            <a:ext cx="7344816" cy="7344816"/>
          </a:xfrm>
          <a:prstGeom prst="rect">
            <a:avLst/>
          </a:prstGeom>
        </p:spPr>
      </p:pic>
    </p:spTree>
    <p:extLst>
      <p:ext uri="{BB962C8B-B14F-4D97-AF65-F5344CB8AC3E}">
        <p14:creationId xmlns:p14="http://schemas.microsoft.com/office/powerpoint/2010/main" val="56658723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04F0797-463D-40BD-B0F8-56D0317F1BF3}" type="slidenum">
              <a:rPr lang="fr-BE" smtClean="0"/>
              <a:t>16</a:t>
            </a:fld>
            <a:endParaRPr lang="fr-BE"/>
          </a:p>
        </p:txBody>
      </p:sp>
      <p:pic>
        <p:nvPicPr>
          <p:cNvPr id="3" name="Picture 2" descr="Screen Shot 2016-11-30 at 13.19.1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8548307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04F0797-463D-40BD-B0F8-56D0317F1BF3}" type="slidenum">
              <a:rPr lang="fr-BE" smtClean="0"/>
              <a:t>17</a:t>
            </a:fld>
            <a:endParaRPr lang="fr-BE"/>
          </a:p>
        </p:txBody>
      </p:sp>
      <p:sp>
        <p:nvSpPr>
          <p:cNvPr id="3" name="Rectangle 2"/>
          <p:cNvSpPr/>
          <p:nvPr/>
        </p:nvSpPr>
        <p:spPr>
          <a:xfrm>
            <a:off x="3237172" y="3244334"/>
            <a:ext cx="5739148" cy="584776"/>
          </a:xfrm>
          <a:prstGeom prst="rect">
            <a:avLst/>
          </a:prstGeom>
        </p:spPr>
        <p:txBody>
          <a:bodyPr wrap="square">
            <a:spAutoFit/>
          </a:bodyPr>
          <a:lstStyle/>
          <a:p>
            <a:pPr algn="ctr"/>
            <a:r>
              <a:rPr lang="en-US" sz="3200" dirty="0" err="1" smtClean="0"/>
              <a:t>Réproduction</a:t>
            </a:r>
            <a:r>
              <a:rPr lang="en-US" sz="3200" dirty="0" smtClean="0"/>
              <a:t> </a:t>
            </a:r>
            <a:r>
              <a:rPr lang="en-US" sz="3200" dirty="0"/>
              <a:t>d</a:t>
            </a:r>
            <a:r>
              <a:rPr lang="en-US" sz="3200" dirty="0" smtClean="0"/>
              <a:t>es </a:t>
            </a:r>
            <a:r>
              <a:rPr lang="en-US" sz="3200" dirty="0" err="1" smtClean="0"/>
              <a:t>bouteilles</a:t>
            </a:r>
            <a:r>
              <a:rPr lang="en-US" dirty="0" smtClean="0"/>
              <a:t>.  </a:t>
            </a:r>
            <a:endParaRPr lang="en-US" dirty="0"/>
          </a:p>
        </p:txBody>
      </p:sp>
    </p:spTree>
    <p:extLst>
      <p:ext uri="{BB962C8B-B14F-4D97-AF65-F5344CB8AC3E}">
        <p14:creationId xmlns:p14="http://schemas.microsoft.com/office/powerpoint/2010/main" val="243354673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04F0797-463D-40BD-B0F8-56D0317F1BF3}" type="slidenum">
              <a:rPr lang="fr-BE" smtClean="0"/>
              <a:t>18</a:t>
            </a:fld>
            <a:endParaRPr lang="fr-BE"/>
          </a:p>
        </p:txBody>
      </p:sp>
      <p:pic>
        <p:nvPicPr>
          <p:cNvPr id="3" name="Picture 2" descr="Le Pin False Bottle.jpg.jpe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1384" y="0"/>
            <a:ext cx="5142519" cy="6858000"/>
          </a:xfrm>
          <a:prstGeom prst="rect">
            <a:avLst/>
          </a:prstGeom>
        </p:spPr>
      </p:pic>
      <p:pic>
        <p:nvPicPr>
          <p:cNvPr id="4" name="Picture 3"/>
          <p:cNvPicPr>
            <a:picLocks noChangeAspect="1"/>
          </p:cNvPicPr>
          <p:nvPr/>
        </p:nvPicPr>
        <p:blipFill>
          <a:blip r:embed="rId4"/>
          <a:stretch>
            <a:fillRect/>
          </a:stretch>
        </p:blipFill>
        <p:spPr>
          <a:xfrm>
            <a:off x="5735960" y="0"/>
            <a:ext cx="6432056" cy="6858000"/>
          </a:xfrm>
          <a:prstGeom prst="rect">
            <a:avLst/>
          </a:prstGeom>
        </p:spPr>
      </p:pic>
    </p:spTree>
    <p:extLst>
      <p:ext uri="{BB962C8B-B14F-4D97-AF65-F5344CB8AC3E}">
        <p14:creationId xmlns:p14="http://schemas.microsoft.com/office/powerpoint/2010/main" val="279784072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04F0797-463D-40BD-B0F8-56D0317F1BF3}" type="slidenum">
              <a:rPr lang="fr-BE" smtClean="0"/>
              <a:t>19</a:t>
            </a:fld>
            <a:endParaRPr lang="fr-BE"/>
          </a:p>
        </p:txBody>
      </p:sp>
      <p:pic>
        <p:nvPicPr>
          <p:cNvPr id="3" name="Picture 2"/>
          <p:cNvPicPr>
            <a:picLocks noChangeAspect="1"/>
          </p:cNvPicPr>
          <p:nvPr/>
        </p:nvPicPr>
        <p:blipFill>
          <a:blip r:embed="rId3"/>
          <a:stretch>
            <a:fillRect/>
          </a:stretch>
        </p:blipFill>
        <p:spPr>
          <a:xfrm>
            <a:off x="2438400" y="0"/>
            <a:ext cx="7294418" cy="6858000"/>
          </a:xfrm>
          <a:prstGeom prst="rect">
            <a:avLst/>
          </a:prstGeom>
        </p:spPr>
      </p:pic>
    </p:spTree>
    <p:extLst>
      <p:ext uri="{BB962C8B-B14F-4D97-AF65-F5344CB8AC3E}">
        <p14:creationId xmlns:p14="http://schemas.microsoft.com/office/powerpoint/2010/main" val="428951322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04F0797-463D-40BD-B0F8-56D0317F1BF3}" type="slidenum">
              <a:rPr lang="fr-BE" smtClean="0"/>
              <a:t>2</a:t>
            </a:fld>
            <a:endParaRPr lang="fr-BE"/>
          </a:p>
        </p:txBody>
      </p:sp>
      <p:pic>
        <p:nvPicPr>
          <p:cNvPr id="3" name="Content Placeholder 4"/>
          <p:cNvPicPr>
            <a:picLocks noChangeAspect="1"/>
          </p:cNvPicPr>
          <p:nvPr/>
        </p:nvPicPr>
        <p:blipFill>
          <a:blip r:embed="rId3"/>
          <a:srcRect t="11430" b="11430"/>
          <a:stretch>
            <a:fillRect/>
          </a:stretch>
        </p:blipFill>
        <p:spPr>
          <a:xfrm>
            <a:off x="0" y="0"/>
            <a:ext cx="12192000" cy="6858000"/>
          </a:xfrm>
          <a:prstGeom prst="rect">
            <a:avLst/>
          </a:prstGeom>
        </p:spPr>
      </p:pic>
    </p:spTree>
    <p:extLst>
      <p:ext uri="{BB962C8B-B14F-4D97-AF65-F5344CB8AC3E}">
        <p14:creationId xmlns:p14="http://schemas.microsoft.com/office/powerpoint/2010/main" val="98871231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5303912" y="6309320"/>
            <a:ext cx="1047757" cy="365125"/>
          </a:xfrm>
        </p:spPr>
        <p:txBody>
          <a:bodyPr/>
          <a:lstStyle/>
          <a:p>
            <a:fld id="{C04F0797-463D-40BD-B0F8-56D0317F1BF3}" type="slidenum">
              <a:rPr lang="fr-BE" smtClean="0"/>
              <a:t>20</a:t>
            </a:fld>
            <a:endParaRPr lang="fr-BE"/>
          </a:p>
        </p:txBody>
      </p:sp>
      <p:pic>
        <p:nvPicPr>
          <p:cNvPr id="3" name="Picture 2"/>
          <p:cNvPicPr>
            <a:picLocks noChangeAspect="1"/>
          </p:cNvPicPr>
          <p:nvPr/>
        </p:nvPicPr>
        <p:blipFill>
          <a:blip r:embed="rId3"/>
          <a:stretch>
            <a:fillRect/>
          </a:stretch>
        </p:blipFill>
        <p:spPr>
          <a:xfrm>
            <a:off x="3575720" y="-5932040"/>
            <a:ext cx="4752528" cy="16201800"/>
          </a:xfrm>
          <a:prstGeom prst="rect">
            <a:avLst/>
          </a:prstGeom>
        </p:spPr>
      </p:pic>
    </p:spTree>
    <p:extLst>
      <p:ext uri="{BB962C8B-B14F-4D97-AF65-F5344CB8AC3E}">
        <p14:creationId xmlns:p14="http://schemas.microsoft.com/office/powerpoint/2010/main" val="389809847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04F0797-463D-40BD-B0F8-56D0317F1BF3}" type="slidenum">
              <a:rPr lang="fr-BE" smtClean="0"/>
              <a:t>21</a:t>
            </a:fld>
            <a:endParaRPr lang="fr-BE"/>
          </a:p>
        </p:txBody>
      </p:sp>
      <p:pic>
        <p:nvPicPr>
          <p:cNvPr id="3" name="Picture 2"/>
          <p:cNvPicPr>
            <a:picLocks noChangeAspect="1"/>
          </p:cNvPicPr>
          <p:nvPr/>
        </p:nvPicPr>
        <p:blipFill>
          <a:blip r:embed="rId3"/>
          <a:stretch>
            <a:fillRect/>
          </a:stretch>
        </p:blipFill>
        <p:spPr>
          <a:xfrm>
            <a:off x="4799856" y="0"/>
            <a:ext cx="2016224" cy="6858000"/>
          </a:xfrm>
          <a:prstGeom prst="rect">
            <a:avLst/>
          </a:prstGeom>
        </p:spPr>
      </p:pic>
    </p:spTree>
    <p:extLst>
      <p:ext uri="{BB962C8B-B14F-4D97-AF65-F5344CB8AC3E}">
        <p14:creationId xmlns:p14="http://schemas.microsoft.com/office/powerpoint/2010/main" val="36073537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04F0797-463D-40BD-B0F8-56D0317F1BF3}" type="slidenum">
              <a:rPr lang="fr-BE" smtClean="0"/>
              <a:t>22</a:t>
            </a:fld>
            <a:endParaRPr lang="fr-BE"/>
          </a:p>
        </p:txBody>
      </p:sp>
      <p:pic>
        <p:nvPicPr>
          <p:cNvPr id="3" name="Picture 2"/>
          <p:cNvPicPr>
            <a:picLocks noChangeAspect="1"/>
          </p:cNvPicPr>
          <p:nvPr/>
        </p:nvPicPr>
        <p:blipFill>
          <a:blip r:embed="rId3"/>
          <a:stretch>
            <a:fillRect/>
          </a:stretch>
        </p:blipFill>
        <p:spPr>
          <a:xfrm>
            <a:off x="25028" y="-675457"/>
            <a:ext cx="12551692" cy="8367795"/>
          </a:xfrm>
          <a:prstGeom prst="rect">
            <a:avLst/>
          </a:prstGeom>
        </p:spPr>
      </p:pic>
    </p:spTree>
    <p:extLst>
      <p:ext uri="{BB962C8B-B14F-4D97-AF65-F5344CB8AC3E}">
        <p14:creationId xmlns:p14="http://schemas.microsoft.com/office/powerpoint/2010/main" val="305792284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04F0797-463D-40BD-B0F8-56D0317F1BF3}" type="slidenum">
              <a:rPr lang="fr-BE" smtClean="0"/>
              <a:t>23</a:t>
            </a:fld>
            <a:endParaRPr lang="fr-BE"/>
          </a:p>
        </p:txBody>
      </p:sp>
      <p:pic>
        <p:nvPicPr>
          <p:cNvPr id="3" name="Picture 2"/>
          <p:cNvPicPr>
            <a:picLocks noChangeAspect="1"/>
          </p:cNvPicPr>
          <p:nvPr/>
        </p:nvPicPr>
        <p:blipFill>
          <a:blip r:embed="rId3"/>
          <a:stretch>
            <a:fillRect/>
          </a:stretch>
        </p:blipFill>
        <p:spPr>
          <a:xfrm>
            <a:off x="0" y="692696"/>
            <a:ext cx="13241213" cy="5085804"/>
          </a:xfrm>
          <a:prstGeom prst="rect">
            <a:avLst/>
          </a:prstGeom>
          <a:solidFill>
            <a:schemeClr val="accent2"/>
          </a:solidFill>
        </p:spPr>
      </p:pic>
      <p:sp>
        <p:nvSpPr>
          <p:cNvPr id="4" name="Kader 3"/>
          <p:cNvSpPr/>
          <p:nvPr/>
        </p:nvSpPr>
        <p:spPr>
          <a:xfrm>
            <a:off x="623392" y="5157192"/>
            <a:ext cx="936104" cy="288032"/>
          </a:xfrm>
          <a:prstGeom prst="frame">
            <a:avLst/>
          </a:prstGeom>
          <a:solidFill>
            <a:schemeClr val="accent2"/>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5" name="Kader 4"/>
          <p:cNvSpPr/>
          <p:nvPr/>
        </p:nvSpPr>
        <p:spPr>
          <a:xfrm>
            <a:off x="8832304" y="5157192"/>
            <a:ext cx="936104" cy="288032"/>
          </a:xfrm>
          <a:prstGeom prst="frame">
            <a:avLst/>
          </a:prstGeom>
          <a:solidFill>
            <a:schemeClr val="accent2"/>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6" name="Kader 5"/>
          <p:cNvSpPr/>
          <p:nvPr/>
        </p:nvSpPr>
        <p:spPr>
          <a:xfrm>
            <a:off x="1199456" y="4149079"/>
            <a:ext cx="504056" cy="430261"/>
          </a:xfrm>
          <a:prstGeom prst="frame">
            <a:avLst/>
          </a:prstGeom>
          <a:solidFill>
            <a:schemeClr val="accent2"/>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7" name="Kader 6"/>
          <p:cNvSpPr/>
          <p:nvPr/>
        </p:nvSpPr>
        <p:spPr>
          <a:xfrm>
            <a:off x="7608168" y="4222875"/>
            <a:ext cx="504056" cy="430261"/>
          </a:xfrm>
          <a:prstGeom prst="frame">
            <a:avLst/>
          </a:prstGeom>
          <a:solidFill>
            <a:schemeClr val="accent2"/>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8" name="Kader 7"/>
          <p:cNvSpPr/>
          <p:nvPr/>
        </p:nvSpPr>
        <p:spPr>
          <a:xfrm>
            <a:off x="9912424" y="2204864"/>
            <a:ext cx="792088" cy="648072"/>
          </a:xfrm>
          <a:prstGeom prst="frame">
            <a:avLst/>
          </a:prstGeom>
          <a:solidFill>
            <a:schemeClr val="accent2"/>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9" name="Kader 8"/>
          <p:cNvSpPr/>
          <p:nvPr/>
        </p:nvSpPr>
        <p:spPr>
          <a:xfrm>
            <a:off x="3287688" y="2178844"/>
            <a:ext cx="792088" cy="648072"/>
          </a:xfrm>
          <a:prstGeom prst="frame">
            <a:avLst/>
          </a:prstGeom>
          <a:solidFill>
            <a:schemeClr val="accent2"/>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Tree>
    <p:extLst>
      <p:ext uri="{BB962C8B-B14F-4D97-AF65-F5344CB8AC3E}">
        <p14:creationId xmlns:p14="http://schemas.microsoft.com/office/powerpoint/2010/main" val="6656274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6" presetClass="exit" presetSubtype="21" fill="hold" grpId="1" nodeType="withEffect">
                                  <p:stCondLst>
                                    <p:cond delay="0"/>
                                  </p:stCondLst>
                                  <p:childTnLst>
                                    <p:animEffect transition="out" filter="barn(inVertical)">
                                      <p:cBhvr>
                                        <p:cTn id="20" dur="500"/>
                                        <p:tgtEl>
                                          <p:spTgt spid="4"/>
                                        </p:tgtEl>
                                      </p:cBhvr>
                                    </p:animEffect>
                                    <p:set>
                                      <p:cBhvr>
                                        <p:cTn id="21" dur="1" fill="hold">
                                          <p:stCondLst>
                                            <p:cond delay="499"/>
                                          </p:stCondLst>
                                        </p:cTn>
                                        <p:tgtEl>
                                          <p:spTgt spid="4"/>
                                        </p:tgtEl>
                                        <p:attrNameLst>
                                          <p:attrName>style.visibility</p:attrName>
                                        </p:attrNameLst>
                                      </p:cBhvr>
                                      <p:to>
                                        <p:strVal val="hidden"/>
                                      </p:to>
                                    </p:set>
                                  </p:childTnLst>
                                </p:cTn>
                              </p:par>
                              <p:par>
                                <p:cTn id="22" presetID="16" presetClass="exit" presetSubtype="21" fill="hold" grpId="1" nodeType="withEffect">
                                  <p:stCondLst>
                                    <p:cond delay="0"/>
                                  </p:stCondLst>
                                  <p:childTnLst>
                                    <p:animEffect transition="out" filter="barn(inVertical)">
                                      <p:cBhvr>
                                        <p:cTn id="23" dur="500"/>
                                        <p:tgtEl>
                                          <p:spTgt spid="5"/>
                                        </p:tgtEl>
                                      </p:cBhvr>
                                    </p:animEffect>
                                    <p:set>
                                      <p:cBhvr>
                                        <p:cTn id="24" dur="1" fill="hold">
                                          <p:stCondLst>
                                            <p:cond delay="499"/>
                                          </p:stCondLst>
                                        </p:cTn>
                                        <p:tgtEl>
                                          <p:spTgt spid="5"/>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par>
                                <p:cTn id="33" presetID="16" presetClass="exit" presetSubtype="21" fill="hold" grpId="1" nodeType="withEffect">
                                  <p:stCondLst>
                                    <p:cond delay="0"/>
                                  </p:stCondLst>
                                  <p:childTnLst>
                                    <p:animEffect transition="out" filter="barn(inVertical)">
                                      <p:cBhvr>
                                        <p:cTn id="34" dur="500"/>
                                        <p:tgtEl>
                                          <p:spTgt spid="7"/>
                                        </p:tgtEl>
                                      </p:cBhvr>
                                    </p:animEffect>
                                    <p:set>
                                      <p:cBhvr>
                                        <p:cTn id="35" dur="1" fill="hold">
                                          <p:stCondLst>
                                            <p:cond delay="499"/>
                                          </p:stCondLst>
                                        </p:cTn>
                                        <p:tgtEl>
                                          <p:spTgt spid="7"/>
                                        </p:tgtEl>
                                        <p:attrNameLst>
                                          <p:attrName>style.visibility</p:attrName>
                                        </p:attrNameLst>
                                      </p:cBhvr>
                                      <p:to>
                                        <p:strVal val="hidden"/>
                                      </p:to>
                                    </p:set>
                                  </p:childTnLst>
                                </p:cTn>
                              </p:par>
                              <p:par>
                                <p:cTn id="36" presetID="16" presetClass="exit" presetSubtype="21" fill="hold" grpId="1" nodeType="withEffect">
                                  <p:stCondLst>
                                    <p:cond delay="0"/>
                                  </p:stCondLst>
                                  <p:childTnLst>
                                    <p:animEffect transition="out" filter="barn(inVertical)">
                                      <p:cBhvr>
                                        <p:cTn id="37" dur="500"/>
                                        <p:tgtEl>
                                          <p:spTgt spid="6"/>
                                        </p:tgtEl>
                                      </p:cBhvr>
                                    </p:animEffect>
                                    <p:set>
                                      <p:cBhvr>
                                        <p:cTn id="38"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7" grpId="0" animBg="1"/>
      <p:bldP spid="7" grpId="1" animBg="1"/>
      <p:bldP spid="8"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04F0797-463D-40BD-B0F8-56D0317F1BF3}" type="slidenum">
              <a:rPr lang="fr-BE" smtClean="0"/>
              <a:t>24</a:t>
            </a:fld>
            <a:endParaRPr lang="fr-BE"/>
          </a:p>
        </p:txBody>
      </p:sp>
      <p:pic>
        <p:nvPicPr>
          <p:cNvPr id="3" name="Picture 2"/>
          <p:cNvPicPr>
            <a:picLocks noChangeAspect="1"/>
          </p:cNvPicPr>
          <p:nvPr/>
        </p:nvPicPr>
        <p:blipFill>
          <a:blip r:embed="rId3"/>
          <a:stretch>
            <a:fillRect/>
          </a:stretch>
        </p:blipFill>
        <p:spPr>
          <a:xfrm>
            <a:off x="889000" y="0"/>
            <a:ext cx="10401799" cy="6858000"/>
          </a:xfrm>
          <a:prstGeom prst="rect">
            <a:avLst/>
          </a:prstGeom>
        </p:spPr>
      </p:pic>
    </p:spTree>
    <p:extLst>
      <p:ext uri="{BB962C8B-B14F-4D97-AF65-F5344CB8AC3E}">
        <p14:creationId xmlns:p14="http://schemas.microsoft.com/office/powerpoint/2010/main" val="55731551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04F0797-463D-40BD-B0F8-56D0317F1BF3}" type="slidenum">
              <a:rPr lang="fr-BE" smtClean="0"/>
              <a:t>25</a:t>
            </a:fld>
            <a:endParaRPr lang="fr-BE"/>
          </a:p>
        </p:txBody>
      </p:sp>
      <p:pic>
        <p:nvPicPr>
          <p:cNvPr id="3" name="Picture 2" descr="Screen Shot 2016-12-01 at 09.34.2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424" y="-188640"/>
            <a:ext cx="10972800" cy="6858000"/>
          </a:xfrm>
          <a:prstGeom prst="rect">
            <a:avLst/>
          </a:prstGeom>
        </p:spPr>
      </p:pic>
    </p:spTree>
    <p:extLst>
      <p:ext uri="{BB962C8B-B14F-4D97-AF65-F5344CB8AC3E}">
        <p14:creationId xmlns:p14="http://schemas.microsoft.com/office/powerpoint/2010/main" val="327475341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04F0797-463D-40BD-B0F8-56D0317F1BF3}" type="slidenum">
              <a:rPr lang="fr-BE" smtClean="0"/>
              <a:t>26</a:t>
            </a:fld>
            <a:endParaRPr lang="fr-BE"/>
          </a:p>
        </p:txBody>
      </p:sp>
      <p:pic>
        <p:nvPicPr>
          <p:cNvPr id="7" name="Picture 6"/>
          <p:cNvPicPr>
            <a:picLocks noChangeAspect="1"/>
          </p:cNvPicPr>
          <p:nvPr/>
        </p:nvPicPr>
        <p:blipFill>
          <a:blip r:embed="rId3"/>
          <a:stretch>
            <a:fillRect/>
          </a:stretch>
        </p:blipFill>
        <p:spPr>
          <a:xfrm>
            <a:off x="7888" y="-1"/>
            <a:ext cx="5516608" cy="7327505"/>
          </a:xfrm>
          <a:prstGeom prst="rect">
            <a:avLst/>
          </a:prstGeom>
        </p:spPr>
      </p:pic>
    </p:spTree>
    <p:extLst>
      <p:ext uri="{BB962C8B-B14F-4D97-AF65-F5344CB8AC3E}">
        <p14:creationId xmlns:p14="http://schemas.microsoft.com/office/powerpoint/2010/main" val="210075856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04F0797-463D-40BD-B0F8-56D0317F1BF3}" type="slidenum">
              <a:rPr lang="fr-BE" smtClean="0"/>
              <a:t>27</a:t>
            </a:fld>
            <a:endParaRPr lang="fr-BE"/>
          </a:p>
        </p:txBody>
      </p:sp>
      <p:sp>
        <p:nvSpPr>
          <p:cNvPr id="3" name="Rectangle 2"/>
          <p:cNvSpPr/>
          <p:nvPr/>
        </p:nvSpPr>
        <p:spPr>
          <a:xfrm>
            <a:off x="3935760" y="3356992"/>
            <a:ext cx="3924300" cy="584776"/>
          </a:xfrm>
          <a:prstGeom prst="rect">
            <a:avLst/>
          </a:prstGeom>
        </p:spPr>
        <p:txBody>
          <a:bodyPr wrap="square">
            <a:spAutoFit/>
          </a:bodyPr>
          <a:lstStyle/>
          <a:p>
            <a:pPr algn="ctr"/>
            <a:r>
              <a:rPr lang="en-US" sz="3200" dirty="0" err="1" smtClean="0">
                <a:solidFill>
                  <a:srgbClr val="000000"/>
                </a:solidFill>
              </a:rPr>
              <a:t>Unicornes</a:t>
            </a:r>
            <a:endParaRPr lang="en-US" sz="3200" dirty="0">
              <a:solidFill>
                <a:srgbClr val="000000"/>
              </a:solidFill>
            </a:endParaRPr>
          </a:p>
        </p:txBody>
      </p:sp>
    </p:spTree>
    <p:extLst>
      <p:ext uri="{BB962C8B-B14F-4D97-AF65-F5344CB8AC3E}">
        <p14:creationId xmlns:p14="http://schemas.microsoft.com/office/powerpoint/2010/main" val="119810806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04F0797-463D-40BD-B0F8-56D0317F1BF3}" type="slidenum">
              <a:rPr lang="fr-BE" smtClean="0"/>
              <a:t>28</a:t>
            </a:fld>
            <a:endParaRPr lang="fr-BE"/>
          </a:p>
        </p:txBody>
      </p:sp>
      <p:pic>
        <p:nvPicPr>
          <p:cNvPr id="3" name="Picture 2"/>
          <p:cNvPicPr>
            <a:picLocks noChangeAspect="1"/>
          </p:cNvPicPr>
          <p:nvPr/>
        </p:nvPicPr>
        <p:blipFill>
          <a:blip r:embed="rId3">
            <a:alphaModFix/>
          </a:blip>
          <a:stretch>
            <a:fillRect/>
          </a:stretch>
        </p:blipFill>
        <p:spPr>
          <a:xfrm>
            <a:off x="2783632" y="-171400"/>
            <a:ext cx="5328592" cy="7128792"/>
          </a:xfrm>
          <a:prstGeom prst="rect">
            <a:avLst/>
          </a:prstGeom>
        </p:spPr>
      </p:pic>
    </p:spTree>
    <p:extLst>
      <p:ext uri="{BB962C8B-B14F-4D97-AF65-F5344CB8AC3E}">
        <p14:creationId xmlns:p14="http://schemas.microsoft.com/office/powerpoint/2010/main" val="332829748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04F0797-463D-40BD-B0F8-56D0317F1BF3}" type="slidenum">
              <a:rPr lang="fr-BE" smtClean="0"/>
              <a:t>29</a:t>
            </a:fld>
            <a:endParaRPr lang="fr-BE"/>
          </a:p>
        </p:txBody>
      </p:sp>
      <p:pic>
        <p:nvPicPr>
          <p:cNvPr id="3" name="Picture 2"/>
          <p:cNvPicPr>
            <a:picLocks noChangeAspect="1"/>
          </p:cNvPicPr>
          <p:nvPr/>
        </p:nvPicPr>
        <p:blipFill>
          <a:blip r:embed="rId3"/>
          <a:stretch>
            <a:fillRect/>
          </a:stretch>
        </p:blipFill>
        <p:spPr>
          <a:xfrm>
            <a:off x="3810000" y="0"/>
            <a:ext cx="4572000" cy="6858000"/>
          </a:xfrm>
          <a:prstGeom prst="rect">
            <a:avLst/>
          </a:prstGeom>
        </p:spPr>
      </p:pic>
    </p:spTree>
    <p:extLst>
      <p:ext uri="{BB962C8B-B14F-4D97-AF65-F5344CB8AC3E}">
        <p14:creationId xmlns:p14="http://schemas.microsoft.com/office/powerpoint/2010/main" val="69928163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04F0797-463D-40BD-B0F8-56D0317F1BF3}" type="slidenum">
              <a:rPr lang="fr-BE" smtClean="0"/>
              <a:t>3</a:t>
            </a:fld>
            <a:endParaRPr lang="fr-BE"/>
          </a:p>
        </p:txBody>
      </p:sp>
      <p:sp>
        <p:nvSpPr>
          <p:cNvPr id="3" name="Rectangle 2"/>
          <p:cNvSpPr/>
          <p:nvPr/>
        </p:nvSpPr>
        <p:spPr>
          <a:xfrm>
            <a:off x="263352" y="188640"/>
            <a:ext cx="11809312" cy="5632310"/>
          </a:xfrm>
          <a:prstGeom prst="rect">
            <a:avLst/>
          </a:prstGeom>
        </p:spPr>
        <p:txBody>
          <a:bodyPr wrap="square">
            <a:spAutoFit/>
          </a:bodyPr>
          <a:lstStyle/>
          <a:p>
            <a:pPr marL="342900" indent="-342900">
              <a:buFont typeface="Arial"/>
              <a:buChar char="•"/>
            </a:pPr>
            <a:r>
              <a:rPr lang="en-US" sz="2400" dirty="0" smtClean="0"/>
              <a:t>Les </a:t>
            </a:r>
            <a:r>
              <a:rPr lang="en-US" sz="2400" dirty="0" err="1" smtClean="0"/>
              <a:t>vins</a:t>
            </a:r>
            <a:r>
              <a:rPr lang="en-US" sz="2400" dirty="0" smtClean="0"/>
              <a:t> faux constituent environ 20</a:t>
            </a:r>
            <a:r>
              <a:rPr lang="en-US" sz="2400" dirty="0"/>
              <a:t>% </a:t>
            </a:r>
            <a:r>
              <a:rPr lang="en-US" sz="2400" dirty="0" smtClean="0"/>
              <a:t>des </a:t>
            </a:r>
            <a:r>
              <a:rPr lang="en-US" sz="2400" dirty="0" err="1" smtClean="0"/>
              <a:t>ventes</a:t>
            </a:r>
            <a:r>
              <a:rPr lang="en-US" sz="2400" dirty="0" smtClean="0"/>
              <a:t> </a:t>
            </a:r>
            <a:r>
              <a:rPr lang="en-US" sz="2400" i="1" dirty="0" smtClean="0">
                <a:solidFill>
                  <a:srgbClr val="FF6600"/>
                </a:solidFill>
              </a:rPr>
              <a:t>Source</a:t>
            </a:r>
            <a:r>
              <a:rPr lang="en-US" sz="2400" i="1" dirty="0">
                <a:solidFill>
                  <a:srgbClr val="FF6600"/>
                </a:solidFill>
              </a:rPr>
              <a:t>: </a:t>
            </a:r>
            <a:r>
              <a:rPr lang="en-US" sz="2400" i="1" dirty="0" err="1">
                <a:solidFill>
                  <a:srgbClr val="FF6600"/>
                </a:solidFill>
              </a:rPr>
              <a:t>Sud</a:t>
            </a:r>
            <a:r>
              <a:rPr lang="en-US" sz="2400" i="1" dirty="0">
                <a:solidFill>
                  <a:srgbClr val="FF6600"/>
                </a:solidFill>
              </a:rPr>
              <a:t> </a:t>
            </a:r>
            <a:r>
              <a:rPr lang="en-US" sz="2400" i="1" dirty="0" err="1" smtClean="0">
                <a:solidFill>
                  <a:srgbClr val="FF6600"/>
                </a:solidFill>
              </a:rPr>
              <a:t>Ouest</a:t>
            </a:r>
            <a:endParaRPr lang="en-US" sz="2400" i="1" dirty="0" smtClean="0">
              <a:solidFill>
                <a:srgbClr val="FF6600"/>
              </a:solidFill>
            </a:endParaRPr>
          </a:p>
          <a:p>
            <a:endParaRPr lang="en-US" sz="2400" dirty="0" smtClean="0">
              <a:solidFill>
                <a:srgbClr val="FF6600"/>
              </a:solidFill>
            </a:endParaRPr>
          </a:p>
          <a:p>
            <a:pPr marL="342900" indent="-342900">
              <a:buFont typeface="Arial"/>
              <a:buChar char="•"/>
            </a:pPr>
            <a:r>
              <a:rPr lang="en-US" sz="2400" dirty="0" smtClean="0"/>
              <a:t>Plus de 50</a:t>
            </a:r>
            <a:r>
              <a:rPr lang="en-US" sz="2400" dirty="0"/>
              <a:t>% </a:t>
            </a:r>
            <a:r>
              <a:rPr lang="en-US" sz="2400" dirty="0" smtClean="0"/>
              <a:t>de Chateau </a:t>
            </a:r>
            <a:r>
              <a:rPr lang="en-US" sz="2400" dirty="0" err="1"/>
              <a:t>Lafite</a:t>
            </a:r>
            <a:r>
              <a:rPr lang="en-US" sz="2400" dirty="0"/>
              <a:t> </a:t>
            </a:r>
            <a:r>
              <a:rPr lang="en-US" sz="2400" dirty="0" err="1" smtClean="0"/>
              <a:t>vendu</a:t>
            </a:r>
            <a:r>
              <a:rPr lang="en-US" sz="2400" dirty="0" smtClean="0"/>
              <a:t> en Chine </a:t>
            </a:r>
            <a:r>
              <a:rPr lang="en-US" sz="2400" dirty="0" err="1" smtClean="0"/>
              <a:t>était</a:t>
            </a:r>
            <a:r>
              <a:rPr lang="en-US" sz="2400" dirty="0" smtClean="0"/>
              <a:t> faux</a:t>
            </a:r>
            <a:r>
              <a:rPr lang="en-US" sz="2400" dirty="0" smtClean="0">
                <a:solidFill>
                  <a:srgbClr val="FF6600"/>
                </a:solidFill>
              </a:rPr>
              <a:t>. </a:t>
            </a:r>
            <a:r>
              <a:rPr lang="en-US" sz="2400" i="1" dirty="0" smtClean="0">
                <a:solidFill>
                  <a:srgbClr val="FF6600"/>
                </a:solidFill>
              </a:rPr>
              <a:t>Source</a:t>
            </a:r>
            <a:r>
              <a:rPr lang="en-US" sz="2400" i="1" dirty="0">
                <a:solidFill>
                  <a:srgbClr val="FF6600"/>
                </a:solidFill>
              </a:rPr>
              <a:t>: </a:t>
            </a:r>
            <a:r>
              <a:rPr lang="en-US" sz="2400" i="1" dirty="0" err="1">
                <a:solidFill>
                  <a:srgbClr val="FF6600"/>
                </a:solidFill>
              </a:rPr>
              <a:t>Xinshi</a:t>
            </a:r>
            <a:r>
              <a:rPr lang="en-US" sz="2400" i="1" dirty="0">
                <a:solidFill>
                  <a:srgbClr val="FF6600"/>
                </a:solidFill>
              </a:rPr>
              <a:t> Li, President </a:t>
            </a:r>
            <a:r>
              <a:rPr lang="en-US" sz="2400" i="1" dirty="0" smtClean="0">
                <a:solidFill>
                  <a:srgbClr val="FF6600"/>
                </a:solidFill>
              </a:rPr>
              <a:t>de </a:t>
            </a:r>
            <a:r>
              <a:rPr lang="en-US" sz="2400" i="1" dirty="0" err="1" smtClean="0">
                <a:solidFill>
                  <a:srgbClr val="FF6600"/>
                </a:solidFill>
              </a:rPr>
              <a:t>L’Acadamie</a:t>
            </a:r>
            <a:r>
              <a:rPr lang="en-US" sz="2400" i="1" dirty="0" smtClean="0">
                <a:solidFill>
                  <a:srgbClr val="FF6600"/>
                </a:solidFill>
              </a:rPr>
              <a:t> </a:t>
            </a:r>
            <a:r>
              <a:rPr lang="en-US" sz="2400" i="1" dirty="0" err="1" smtClean="0">
                <a:solidFill>
                  <a:srgbClr val="FF6600"/>
                </a:solidFill>
              </a:rPr>
              <a:t>Chinois</a:t>
            </a:r>
            <a:r>
              <a:rPr lang="en-US" sz="2400" i="1" dirty="0" smtClean="0">
                <a:solidFill>
                  <a:srgbClr val="FF6600"/>
                </a:solidFill>
              </a:rPr>
              <a:t> </a:t>
            </a:r>
            <a:r>
              <a:rPr lang="en-US" sz="2400" i="1" dirty="0" err="1" smtClean="0">
                <a:solidFill>
                  <a:srgbClr val="FF6600"/>
                </a:solidFill>
              </a:rPr>
              <a:t>d’Inspection</a:t>
            </a:r>
            <a:r>
              <a:rPr lang="en-US" sz="2400" i="1" dirty="0" smtClean="0">
                <a:solidFill>
                  <a:srgbClr val="FF6600"/>
                </a:solidFill>
              </a:rPr>
              <a:t> et de Chinese </a:t>
            </a:r>
            <a:r>
              <a:rPr lang="en-US" sz="2400" i="1" dirty="0">
                <a:solidFill>
                  <a:srgbClr val="FF6600"/>
                </a:solidFill>
              </a:rPr>
              <a:t>Academy of Inspection and </a:t>
            </a:r>
            <a:r>
              <a:rPr lang="en-US" sz="2400" i="1" dirty="0" err="1" smtClean="0">
                <a:solidFill>
                  <a:srgbClr val="FF6600"/>
                </a:solidFill>
              </a:rPr>
              <a:t>Quarantaine</a:t>
            </a:r>
            <a:endParaRPr lang="en-US" sz="2400" i="1" dirty="0" smtClean="0">
              <a:solidFill>
                <a:srgbClr val="FF6600"/>
              </a:solidFill>
            </a:endParaRPr>
          </a:p>
          <a:p>
            <a:pPr marL="342900" indent="-342900">
              <a:buFont typeface="Arial"/>
              <a:buChar char="•"/>
            </a:pPr>
            <a:endParaRPr lang="en-US" sz="2400" i="1" dirty="0" smtClean="0">
              <a:solidFill>
                <a:srgbClr val="FF6600"/>
              </a:solidFill>
            </a:endParaRPr>
          </a:p>
          <a:p>
            <a:pPr marL="342900" indent="-342900">
              <a:buFont typeface="Arial"/>
              <a:buChar char="•"/>
            </a:pPr>
            <a:r>
              <a:rPr lang="en-US" sz="2400" dirty="0" smtClean="0"/>
              <a:t>7000 </a:t>
            </a:r>
            <a:r>
              <a:rPr lang="en-US" sz="2400" dirty="0" err="1" smtClean="0"/>
              <a:t>caisses</a:t>
            </a:r>
            <a:r>
              <a:rPr lang="en-US" sz="2400" dirty="0" smtClean="0"/>
              <a:t> de faux </a:t>
            </a:r>
            <a:r>
              <a:rPr lang="en-US" sz="2400" dirty="0" err="1" smtClean="0"/>
              <a:t>Lafite</a:t>
            </a:r>
            <a:r>
              <a:rPr lang="en-US" sz="2400" dirty="0"/>
              <a:t>, Mouton, Latour </a:t>
            </a:r>
            <a:r>
              <a:rPr lang="en-US" sz="2400" dirty="0" smtClean="0"/>
              <a:t>et </a:t>
            </a:r>
            <a:r>
              <a:rPr lang="en-US" sz="2400" dirty="0" err="1" smtClean="0"/>
              <a:t>autres</a:t>
            </a:r>
            <a:r>
              <a:rPr lang="en-US" sz="2400" dirty="0" smtClean="0"/>
              <a:t> grands Bordeaux </a:t>
            </a:r>
            <a:r>
              <a:rPr lang="en-US" sz="2400" dirty="0" err="1" smtClean="0"/>
              <a:t>étaient</a:t>
            </a:r>
            <a:r>
              <a:rPr lang="en-US" sz="2400" dirty="0" smtClean="0"/>
              <a:t> </a:t>
            </a:r>
            <a:r>
              <a:rPr lang="en-US" sz="2400" dirty="0" err="1" smtClean="0"/>
              <a:t>trouvés</a:t>
            </a:r>
            <a:r>
              <a:rPr lang="en-US" sz="2400" dirty="0" smtClean="0"/>
              <a:t> </a:t>
            </a:r>
            <a:r>
              <a:rPr lang="en-US" sz="2400" dirty="0" err="1" smtClean="0"/>
              <a:t>dans</a:t>
            </a:r>
            <a:r>
              <a:rPr lang="en-US" sz="2400" dirty="0" smtClean="0"/>
              <a:t> </a:t>
            </a:r>
            <a:r>
              <a:rPr lang="en-US" sz="2400" dirty="0" err="1" smtClean="0"/>
              <a:t>une</a:t>
            </a:r>
            <a:r>
              <a:rPr lang="en-US" sz="2400" dirty="0" smtClean="0"/>
              <a:t> </a:t>
            </a:r>
            <a:r>
              <a:rPr lang="en-US" sz="2400" dirty="0" err="1" smtClean="0"/>
              <a:t>seule</a:t>
            </a:r>
            <a:r>
              <a:rPr lang="en-US" sz="2400" dirty="0" smtClean="0"/>
              <a:t> </a:t>
            </a:r>
            <a:r>
              <a:rPr lang="en-US" sz="2400" dirty="0" err="1" smtClean="0"/>
              <a:t>descente</a:t>
            </a:r>
            <a:r>
              <a:rPr lang="en-US" sz="2400" dirty="0" smtClean="0"/>
              <a:t> en 2013 en Chine pour un </a:t>
            </a:r>
            <a:r>
              <a:rPr lang="en-US" sz="2400" dirty="0" err="1" smtClean="0"/>
              <a:t>valeur</a:t>
            </a:r>
            <a:r>
              <a:rPr lang="en-US" sz="2400" dirty="0" smtClean="0"/>
              <a:t> total de $32 million </a:t>
            </a:r>
            <a:r>
              <a:rPr lang="en-US" sz="2400" i="1" dirty="0">
                <a:solidFill>
                  <a:srgbClr val="FF6600"/>
                </a:solidFill>
              </a:rPr>
              <a:t>Source: the Cellar </a:t>
            </a:r>
            <a:r>
              <a:rPr lang="en-US" sz="2400" i="1" dirty="0" smtClean="0">
                <a:solidFill>
                  <a:srgbClr val="FF6600"/>
                </a:solidFill>
              </a:rPr>
              <a:t>Insider</a:t>
            </a:r>
          </a:p>
          <a:p>
            <a:pPr marL="342900" indent="-342900">
              <a:buFont typeface="Arial"/>
              <a:buChar char="•"/>
            </a:pPr>
            <a:endParaRPr lang="en-US" sz="2400" dirty="0">
              <a:solidFill>
                <a:srgbClr val="FF6600"/>
              </a:solidFill>
            </a:endParaRPr>
          </a:p>
          <a:p>
            <a:pPr marL="342900" indent="-342900">
              <a:buFont typeface="Arial"/>
              <a:buChar char="•"/>
            </a:pPr>
            <a:r>
              <a:rPr lang="en-US" sz="2400" dirty="0" smtClean="0"/>
              <a:t>Le  </a:t>
            </a:r>
            <a:r>
              <a:rPr lang="en-US" sz="2400" dirty="0" err="1" smtClean="0"/>
              <a:t>valeur</a:t>
            </a:r>
            <a:r>
              <a:rPr lang="en-US" sz="2400" dirty="0" smtClean="0"/>
              <a:t> des </a:t>
            </a:r>
            <a:r>
              <a:rPr lang="en-US" sz="2400" dirty="0" err="1" smtClean="0"/>
              <a:t>bouteilles</a:t>
            </a:r>
            <a:r>
              <a:rPr lang="en-US" sz="2400" dirty="0" smtClean="0"/>
              <a:t> faux de Rudy </a:t>
            </a:r>
            <a:r>
              <a:rPr lang="en-US" sz="2400" dirty="0" err="1"/>
              <a:t>Kurniawan’s</a:t>
            </a:r>
            <a:r>
              <a:rPr lang="en-US" sz="2400" dirty="0"/>
              <a:t> </a:t>
            </a:r>
            <a:r>
              <a:rPr lang="en-US" sz="2400" dirty="0" smtClean="0"/>
              <a:t>encore en circulation </a:t>
            </a:r>
            <a:r>
              <a:rPr lang="en-US" sz="2400" dirty="0" err="1" smtClean="0"/>
              <a:t>est</a:t>
            </a:r>
            <a:r>
              <a:rPr lang="en-US" sz="2400" dirty="0" smtClean="0"/>
              <a:t> plus de $550 million  </a:t>
            </a:r>
            <a:r>
              <a:rPr lang="en-US" sz="2400" i="1" dirty="0" smtClean="0">
                <a:solidFill>
                  <a:srgbClr val="FF6600"/>
                </a:solidFill>
              </a:rPr>
              <a:t>Source</a:t>
            </a:r>
            <a:r>
              <a:rPr lang="en-US" sz="2400" i="1" dirty="0">
                <a:solidFill>
                  <a:srgbClr val="FF6600"/>
                </a:solidFill>
              </a:rPr>
              <a:t>: Maureen </a:t>
            </a:r>
            <a:r>
              <a:rPr lang="en-US" sz="2400" i="1" dirty="0" smtClean="0">
                <a:solidFill>
                  <a:srgbClr val="FF6600"/>
                </a:solidFill>
              </a:rPr>
              <a:t>Downey</a:t>
            </a:r>
            <a:endParaRPr lang="en-US" sz="2400" i="1" dirty="0">
              <a:solidFill>
                <a:srgbClr val="FF6600"/>
              </a:solidFill>
            </a:endParaRPr>
          </a:p>
          <a:p>
            <a:pPr marL="342900" indent="-342900">
              <a:buFont typeface="Arial"/>
              <a:buChar char="•"/>
            </a:pPr>
            <a:endParaRPr lang="en-US" sz="2400" dirty="0">
              <a:solidFill>
                <a:srgbClr val="FF6600"/>
              </a:solidFill>
            </a:endParaRPr>
          </a:p>
          <a:p>
            <a:pPr marL="342900" indent="-342900">
              <a:buFont typeface="Arial"/>
              <a:buChar char="•"/>
            </a:pPr>
            <a:r>
              <a:rPr lang="en-US" sz="2400" dirty="0" smtClean="0"/>
              <a:t>En </a:t>
            </a:r>
            <a:r>
              <a:rPr lang="en-US" sz="2400" dirty="0" err="1" smtClean="0"/>
              <a:t>moyenne</a:t>
            </a:r>
            <a:r>
              <a:rPr lang="en-US" sz="2400" dirty="0" smtClean="0"/>
              <a:t>, plus des 2 crimes de faux </a:t>
            </a:r>
            <a:r>
              <a:rPr lang="en-US" sz="2400" dirty="0" err="1" smtClean="0"/>
              <a:t>vins</a:t>
            </a:r>
            <a:r>
              <a:rPr lang="en-US" sz="2400" dirty="0" smtClean="0"/>
              <a:t> </a:t>
            </a:r>
            <a:r>
              <a:rPr lang="en-US" sz="2400" dirty="0" err="1" smtClean="0"/>
              <a:t>ou</a:t>
            </a:r>
            <a:r>
              <a:rPr lang="en-US" sz="2400" dirty="0" smtClean="0"/>
              <a:t> </a:t>
            </a:r>
            <a:r>
              <a:rPr lang="en-US" sz="2400" dirty="0" err="1" smtClean="0"/>
              <a:t>vols</a:t>
            </a:r>
            <a:r>
              <a:rPr lang="en-US" sz="2400" dirty="0" smtClean="0"/>
              <a:t> se </a:t>
            </a:r>
            <a:r>
              <a:rPr lang="en-US" sz="2400" dirty="0" err="1" smtClean="0"/>
              <a:t>passe</a:t>
            </a:r>
            <a:r>
              <a:rPr lang="en-US" sz="2400" dirty="0" smtClean="0"/>
              <a:t> </a:t>
            </a:r>
            <a:r>
              <a:rPr lang="en-US" sz="2400" dirty="0" err="1" smtClean="0"/>
              <a:t>chaque</a:t>
            </a:r>
            <a:r>
              <a:rPr lang="en-US" sz="2400" dirty="0" smtClean="0"/>
              <a:t> </a:t>
            </a:r>
            <a:r>
              <a:rPr lang="en-US" sz="2400" dirty="0" err="1" smtClean="0"/>
              <a:t>semaine</a:t>
            </a:r>
            <a:r>
              <a:rPr lang="en-US" sz="2400" dirty="0" smtClean="0"/>
              <a:t>.</a:t>
            </a:r>
            <a:r>
              <a:rPr lang="en-US" sz="2400" i="1" dirty="0" smtClean="0"/>
              <a:t> </a:t>
            </a:r>
            <a:r>
              <a:rPr lang="en-US" sz="2400" i="1" dirty="0">
                <a:solidFill>
                  <a:srgbClr val="FF6600"/>
                </a:solidFill>
              </a:rPr>
              <a:t>Source: </a:t>
            </a:r>
            <a:r>
              <a:rPr lang="en-US" sz="2400" i="1" dirty="0" err="1">
                <a:solidFill>
                  <a:srgbClr val="FF6600"/>
                </a:solidFill>
              </a:rPr>
              <a:t>WineFraud.com</a:t>
            </a:r>
            <a:endParaRPr lang="en-US" sz="2400" dirty="0">
              <a:solidFill>
                <a:srgbClr val="FF6600"/>
              </a:solidFill>
            </a:endParaRPr>
          </a:p>
        </p:txBody>
      </p:sp>
    </p:spTree>
    <p:extLst>
      <p:ext uri="{BB962C8B-B14F-4D97-AF65-F5344CB8AC3E}">
        <p14:creationId xmlns:p14="http://schemas.microsoft.com/office/powerpoint/2010/main" val="3501464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04F0797-463D-40BD-B0F8-56D0317F1BF3}" type="slidenum">
              <a:rPr lang="fr-BE" smtClean="0"/>
              <a:t>30</a:t>
            </a:fld>
            <a:endParaRPr lang="fr-BE"/>
          </a:p>
        </p:txBody>
      </p:sp>
      <p:pic>
        <p:nvPicPr>
          <p:cNvPr id="3" name="Picture 2"/>
          <p:cNvPicPr>
            <a:picLocks noChangeAspect="1"/>
          </p:cNvPicPr>
          <p:nvPr/>
        </p:nvPicPr>
        <p:blipFill>
          <a:blip r:embed="rId2"/>
          <a:stretch>
            <a:fillRect/>
          </a:stretch>
        </p:blipFill>
        <p:spPr>
          <a:xfrm>
            <a:off x="3719736" y="3560614"/>
            <a:ext cx="3096344" cy="2604689"/>
          </a:xfrm>
          <a:prstGeom prst="rect">
            <a:avLst/>
          </a:prstGeom>
        </p:spPr>
      </p:pic>
      <p:pic>
        <p:nvPicPr>
          <p:cNvPr id="4" name="Picture 3"/>
          <p:cNvPicPr>
            <a:picLocks noChangeAspect="1"/>
          </p:cNvPicPr>
          <p:nvPr/>
        </p:nvPicPr>
        <p:blipFill>
          <a:blip r:embed="rId3"/>
          <a:stretch>
            <a:fillRect/>
          </a:stretch>
        </p:blipFill>
        <p:spPr>
          <a:xfrm>
            <a:off x="695400" y="3573016"/>
            <a:ext cx="2806824" cy="2806824"/>
          </a:xfrm>
          <a:prstGeom prst="rect">
            <a:avLst/>
          </a:prstGeom>
        </p:spPr>
      </p:pic>
      <p:pic>
        <p:nvPicPr>
          <p:cNvPr id="5" name="Picture 4"/>
          <p:cNvPicPr>
            <a:picLocks noChangeAspect="1"/>
          </p:cNvPicPr>
          <p:nvPr/>
        </p:nvPicPr>
        <p:blipFill>
          <a:blip r:embed="rId4"/>
          <a:stretch>
            <a:fillRect/>
          </a:stretch>
        </p:blipFill>
        <p:spPr>
          <a:xfrm>
            <a:off x="7824192" y="3429000"/>
            <a:ext cx="2743200" cy="2743200"/>
          </a:xfrm>
          <a:prstGeom prst="rect">
            <a:avLst/>
          </a:prstGeom>
        </p:spPr>
      </p:pic>
      <p:pic>
        <p:nvPicPr>
          <p:cNvPr id="7" name="Picture 6"/>
          <p:cNvPicPr>
            <a:picLocks noChangeAspect="1"/>
          </p:cNvPicPr>
          <p:nvPr/>
        </p:nvPicPr>
        <p:blipFill>
          <a:blip r:embed="rId5"/>
          <a:stretch>
            <a:fillRect/>
          </a:stretch>
        </p:blipFill>
        <p:spPr>
          <a:xfrm>
            <a:off x="7464152" y="404664"/>
            <a:ext cx="3048000" cy="2032000"/>
          </a:xfrm>
          <a:prstGeom prst="rect">
            <a:avLst/>
          </a:prstGeom>
        </p:spPr>
      </p:pic>
      <p:sp>
        <p:nvSpPr>
          <p:cNvPr id="8" name="TextBox 7"/>
          <p:cNvSpPr txBox="1"/>
          <p:nvPr/>
        </p:nvSpPr>
        <p:spPr>
          <a:xfrm>
            <a:off x="983432" y="836712"/>
            <a:ext cx="5472608" cy="1569660"/>
          </a:xfrm>
          <a:prstGeom prst="rect">
            <a:avLst/>
          </a:prstGeom>
          <a:noFill/>
        </p:spPr>
        <p:txBody>
          <a:bodyPr wrap="square" rtlCol="0">
            <a:spAutoFit/>
          </a:bodyPr>
          <a:lstStyle/>
          <a:p>
            <a:r>
              <a:rPr lang="en-US" sz="3200" dirty="0" err="1" smtClean="0"/>
              <a:t>Outils</a:t>
            </a:r>
            <a:r>
              <a:rPr lang="en-US" sz="3200" dirty="0" smtClean="0"/>
              <a:t> </a:t>
            </a:r>
            <a:r>
              <a:rPr lang="en-US" sz="3200" dirty="0" err="1" smtClean="0"/>
              <a:t>nécessaires</a:t>
            </a:r>
            <a:r>
              <a:rPr lang="en-US" sz="3200" dirty="0" smtClean="0"/>
              <a:t> pour la verification </a:t>
            </a:r>
            <a:r>
              <a:rPr lang="en-US" sz="3200" dirty="0" err="1" smtClean="0"/>
              <a:t>d’une</a:t>
            </a:r>
            <a:r>
              <a:rPr lang="en-US" sz="3200" dirty="0" smtClean="0"/>
              <a:t> </a:t>
            </a:r>
            <a:r>
              <a:rPr lang="en-US" sz="3200" dirty="0" err="1" smtClean="0"/>
              <a:t>bouteille</a:t>
            </a:r>
            <a:r>
              <a:rPr lang="en-US" sz="3200" dirty="0" smtClean="0"/>
              <a:t> </a:t>
            </a:r>
            <a:r>
              <a:rPr lang="en-US" sz="3200" dirty="0" err="1" smtClean="0"/>
              <a:t>douteuse</a:t>
            </a:r>
            <a:endParaRPr lang="en-US" sz="3200" dirty="0"/>
          </a:p>
        </p:txBody>
      </p:sp>
    </p:spTree>
    <p:extLst>
      <p:ext uri="{BB962C8B-B14F-4D97-AF65-F5344CB8AC3E}">
        <p14:creationId xmlns:p14="http://schemas.microsoft.com/office/powerpoint/2010/main" val="3402246398"/>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04F0797-463D-40BD-B0F8-56D0317F1BF3}" type="slidenum">
              <a:rPr lang="fr-BE" smtClean="0"/>
              <a:t>31</a:t>
            </a:fld>
            <a:endParaRPr lang="fr-BE"/>
          </a:p>
        </p:txBody>
      </p:sp>
      <p:sp>
        <p:nvSpPr>
          <p:cNvPr id="3" name="TextBox 2"/>
          <p:cNvSpPr txBox="1"/>
          <p:nvPr/>
        </p:nvSpPr>
        <p:spPr>
          <a:xfrm>
            <a:off x="1775520" y="620688"/>
            <a:ext cx="8568952" cy="1077218"/>
          </a:xfrm>
          <a:prstGeom prst="rect">
            <a:avLst/>
          </a:prstGeom>
          <a:noFill/>
        </p:spPr>
        <p:txBody>
          <a:bodyPr wrap="square" rtlCol="0">
            <a:spAutoFit/>
          </a:bodyPr>
          <a:lstStyle/>
          <a:p>
            <a:pPr algn="ctr"/>
            <a:r>
              <a:rPr lang="en-US" sz="3200" dirty="0" err="1" smtClean="0"/>
              <a:t>Lutte</a:t>
            </a:r>
            <a:r>
              <a:rPr lang="en-US" sz="3200" dirty="0" smtClean="0"/>
              <a:t> </a:t>
            </a:r>
            <a:r>
              <a:rPr lang="en-US" sz="3200" dirty="0" err="1" smtClean="0"/>
              <a:t>contre</a:t>
            </a:r>
            <a:r>
              <a:rPr lang="en-US" sz="3200" dirty="0" smtClean="0"/>
              <a:t> la </a:t>
            </a:r>
            <a:r>
              <a:rPr lang="en-US" sz="3200" dirty="0" err="1" smtClean="0"/>
              <a:t>contre-facon</a:t>
            </a:r>
            <a:r>
              <a:rPr lang="en-US" sz="3200" dirty="0" smtClean="0"/>
              <a:t>:</a:t>
            </a:r>
          </a:p>
          <a:p>
            <a:pPr algn="ctr"/>
            <a:r>
              <a:rPr lang="en-US" sz="3200" dirty="0" err="1" smtClean="0"/>
              <a:t>Authenticité</a:t>
            </a:r>
            <a:r>
              <a:rPr lang="en-US" sz="3200" dirty="0" smtClean="0"/>
              <a:t> + </a:t>
            </a:r>
            <a:r>
              <a:rPr lang="en-US" sz="3200" dirty="0" err="1" smtClean="0"/>
              <a:t>Traceabilité</a:t>
            </a:r>
            <a:endParaRPr lang="en-US" sz="3200" dirty="0"/>
          </a:p>
        </p:txBody>
      </p:sp>
      <p:sp>
        <p:nvSpPr>
          <p:cNvPr id="4" name="TextBox 3"/>
          <p:cNvSpPr txBox="1"/>
          <p:nvPr/>
        </p:nvSpPr>
        <p:spPr>
          <a:xfrm>
            <a:off x="1487488" y="2283837"/>
            <a:ext cx="9721080" cy="4247317"/>
          </a:xfrm>
          <a:prstGeom prst="rect">
            <a:avLst/>
          </a:prstGeom>
          <a:noFill/>
        </p:spPr>
        <p:txBody>
          <a:bodyPr wrap="square" rtlCol="0">
            <a:spAutoFit/>
          </a:bodyPr>
          <a:lstStyle/>
          <a:p>
            <a:pPr marL="285750" indent="-285750">
              <a:buFont typeface="Arial"/>
              <a:buChar char="•"/>
            </a:pPr>
            <a:r>
              <a:rPr lang="en-US" dirty="0" smtClean="0"/>
              <a:t>Proof-Tag</a:t>
            </a:r>
          </a:p>
          <a:p>
            <a:pPr marL="285750" indent="-285750">
              <a:buFont typeface="Arial"/>
              <a:buChar char="•"/>
            </a:pPr>
            <a:endParaRPr lang="en-US" dirty="0" smtClean="0"/>
          </a:p>
          <a:p>
            <a:pPr marL="285750" indent="-285750">
              <a:buFont typeface="Arial"/>
              <a:buChar char="•"/>
            </a:pPr>
            <a:r>
              <a:rPr lang="en-US" dirty="0" smtClean="0"/>
              <a:t>QR Code</a:t>
            </a:r>
          </a:p>
          <a:p>
            <a:pPr marL="285750" indent="-285750">
              <a:buFont typeface="Arial"/>
              <a:buChar char="•"/>
            </a:pPr>
            <a:endParaRPr lang="en-US" dirty="0"/>
          </a:p>
          <a:p>
            <a:pPr marL="285750" indent="-285750">
              <a:buFont typeface="Arial"/>
              <a:buChar char="•"/>
            </a:pPr>
            <a:r>
              <a:rPr lang="en-US" dirty="0" err="1" smtClean="0"/>
              <a:t>Bouteilles</a:t>
            </a:r>
            <a:r>
              <a:rPr lang="en-US" dirty="0" smtClean="0"/>
              <a:t>: Fabrication et Gravure</a:t>
            </a:r>
          </a:p>
          <a:p>
            <a:pPr marL="285750" indent="-285750">
              <a:buFont typeface="Arial"/>
              <a:buChar char="•"/>
            </a:pPr>
            <a:endParaRPr lang="en-US" dirty="0" smtClean="0"/>
          </a:p>
          <a:p>
            <a:pPr marL="285750" indent="-285750">
              <a:buFont typeface="Arial"/>
              <a:buChar char="•"/>
            </a:pPr>
            <a:r>
              <a:rPr lang="en-US" dirty="0" smtClean="0"/>
              <a:t>E-provenance</a:t>
            </a:r>
          </a:p>
          <a:p>
            <a:pPr marL="285750" indent="-285750">
              <a:buFont typeface="Arial"/>
              <a:buChar char="•"/>
            </a:pPr>
            <a:endParaRPr lang="en-US" dirty="0"/>
          </a:p>
          <a:p>
            <a:pPr marL="285750" indent="-285750">
              <a:buFont typeface="Arial"/>
              <a:buChar char="•"/>
            </a:pPr>
            <a:r>
              <a:rPr lang="en-US" dirty="0" smtClean="0"/>
              <a:t>NFC Chip</a:t>
            </a:r>
          </a:p>
          <a:p>
            <a:pPr marL="285750" indent="-285750">
              <a:buFont typeface="Arial"/>
              <a:buChar char="•"/>
            </a:pPr>
            <a:endParaRPr lang="en-US" dirty="0"/>
          </a:p>
          <a:p>
            <a:pPr marL="285750" indent="-285750">
              <a:buFont typeface="Arial"/>
              <a:buChar char="•"/>
            </a:pPr>
            <a:r>
              <a:rPr lang="en-US" dirty="0" err="1" smtClean="0"/>
              <a:t>L’Hologramme</a:t>
            </a:r>
            <a:endParaRPr lang="en-US" dirty="0" smtClean="0"/>
          </a:p>
          <a:p>
            <a:pPr marL="285750" indent="-285750">
              <a:buFont typeface="Arial"/>
              <a:buChar char="•"/>
            </a:pPr>
            <a:endParaRPr lang="en-US" dirty="0" smtClean="0"/>
          </a:p>
          <a:p>
            <a:pPr marL="285750" indent="-285750">
              <a:buFont typeface="Arial"/>
              <a:buChar char="•"/>
            </a:pPr>
            <a:r>
              <a:rPr lang="en-US" dirty="0" smtClean="0"/>
              <a:t>Chai Wine Vault System (</a:t>
            </a:r>
            <a:r>
              <a:rPr lang="en-US" dirty="0" err="1" smtClean="0"/>
              <a:t>Everledger</a:t>
            </a:r>
            <a:r>
              <a:rPr lang="en-US" dirty="0" smtClean="0"/>
              <a:t>)</a:t>
            </a:r>
          </a:p>
          <a:p>
            <a:pPr marL="285750" indent="-285750">
              <a:buFont typeface="Arial"/>
              <a:buChar char="•"/>
            </a:pPr>
            <a:endParaRPr lang="en-US" dirty="0"/>
          </a:p>
          <a:p>
            <a:pPr marL="285750" indent="-285750">
              <a:buFont typeface="Arial"/>
              <a:buChar char="•"/>
            </a:pPr>
            <a:endParaRPr lang="en-US" dirty="0" smtClean="0"/>
          </a:p>
        </p:txBody>
      </p:sp>
    </p:spTree>
    <p:extLst>
      <p:ext uri="{BB962C8B-B14F-4D97-AF65-F5344CB8AC3E}">
        <p14:creationId xmlns:p14="http://schemas.microsoft.com/office/powerpoint/2010/main" val="402196886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04F0797-463D-40BD-B0F8-56D0317F1BF3}" type="slidenum">
              <a:rPr lang="fr-BE" smtClean="0"/>
              <a:t>32</a:t>
            </a:fld>
            <a:endParaRPr lang="fr-BE"/>
          </a:p>
        </p:txBody>
      </p:sp>
      <p:pic>
        <p:nvPicPr>
          <p:cNvPr id="3" name="Picture 2"/>
          <p:cNvPicPr>
            <a:picLocks noChangeAspect="1"/>
          </p:cNvPicPr>
          <p:nvPr/>
        </p:nvPicPr>
        <p:blipFill>
          <a:blip r:embed="rId3"/>
          <a:stretch>
            <a:fillRect/>
          </a:stretch>
        </p:blipFill>
        <p:spPr>
          <a:xfrm>
            <a:off x="3263900" y="0"/>
            <a:ext cx="5663565" cy="6858000"/>
          </a:xfrm>
          <a:prstGeom prst="rect">
            <a:avLst/>
          </a:prstGeom>
        </p:spPr>
      </p:pic>
      <p:sp>
        <p:nvSpPr>
          <p:cNvPr id="4" name="TextBox 3"/>
          <p:cNvSpPr txBox="1"/>
          <p:nvPr/>
        </p:nvSpPr>
        <p:spPr>
          <a:xfrm>
            <a:off x="911424" y="1340768"/>
            <a:ext cx="1656184" cy="461665"/>
          </a:xfrm>
          <a:prstGeom prst="rect">
            <a:avLst/>
          </a:prstGeom>
          <a:noFill/>
        </p:spPr>
        <p:txBody>
          <a:bodyPr wrap="square" rtlCol="0">
            <a:spAutoFit/>
          </a:bodyPr>
          <a:lstStyle/>
          <a:p>
            <a:r>
              <a:rPr lang="en-US" sz="2400" dirty="0" smtClean="0"/>
              <a:t>QR Code</a:t>
            </a:r>
            <a:endParaRPr lang="en-US" sz="2400" dirty="0"/>
          </a:p>
        </p:txBody>
      </p:sp>
    </p:spTree>
    <p:extLst>
      <p:ext uri="{BB962C8B-B14F-4D97-AF65-F5344CB8AC3E}">
        <p14:creationId xmlns:p14="http://schemas.microsoft.com/office/powerpoint/2010/main" val="2125786817"/>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04F0797-463D-40BD-B0F8-56D0317F1BF3}" type="slidenum">
              <a:rPr lang="fr-BE" smtClean="0"/>
              <a:t>33</a:t>
            </a:fld>
            <a:endParaRPr lang="fr-BE"/>
          </a:p>
        </p:txBody>
      </p:sp>
      <p:pic>
        <p:nvPicPr>
          <p:cNvPr id="3" name="Picture 2"/>
          <p:cNvPicPr>
            <a:picLocks noChangeAspect="1"/>
          </p:cNvPicPr>
          <p:nvPr/>
        </p:nvPicPr>
        <p:blipFill>
          <a:blip r:embed="rId3"/>
          <a:stretch>
            <a:fillRect/>
          </a:stretch>
        </p:blipFill>
        <p:spPr>
          <a:xfrm>
            <a:off x="3863752" y="21988"/>
            <a:ext cx="7992888" cy="6736620"/>
          </a:xfrm>
          <a:prstGeom prst="rect">
            <a:avLst/>
          </a:prstGeom>
        </p:spPr>
      </p:pic>
      <p:sp>
        <p:nvSpPr>
          <p:cNvPr id="4" name="TextBox 3"/>
          <p:cNvSpPr txBox="1"/>
          <p:nvPr/>
        </p:nvSpPr>
        <p:spPr>
          <a:xfrm>
            <a:off x="839416" y="1268760"/>
            <a:ext cx="1944216" cy="461665"/>
          </a:xfrm>
          <a:prstGeom prst="rect">
            <a:avLst/>
          </a:prstGeom>
          <a:noFill/>
        </p:spPr>
        <p:txBody>
          <a:bodyPr wrap="square" rtlCol="0">
            <a:spAutoFit/>
          </a:bodyPr>
          <a:lstStyle/>
          <a:p>
            <a:r>
              <a:rPr lang="en-US" sz="2400" dirty="0" smtClean="0"/>
              <a:t>Proof-Tag</a:t>
            </a:r>
            <a:endParaRPr lang="en-US" sz="2400" dirty="0"/>
          </a:p>
        </p:txBody>
      </p:sp>
    </p:spTree>
    <p:extLst>
      <p:ext uri="{BB962C8B-B14F-4D97-AF65-F5344CB8AC3E}">
        <p14:creationId xmlns:p14="http://schemas.microsoft.com/office/powerpoint/2010/main" val="1228555041"/>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04F0797-463D-40BD-B0F8-56D0317F1BF3}" type="slidenum">
              <a:rPr lang="fr-BE" smtClean="0"/>
              <a:t>34</a:t>
            </a:fld>
            <a:endParaRPr lang="fr-BE"/>
          </a:p>
        </p:txBody>
      </p:sp>
      <p:pic>
        <p:nvPicPr>
          <p:cNvPr id="3" name="Picture 2"/>
          <p:cNvPicPr>
            <a:picLocks noChangeAspect="1"/>
          </p:cNvPicPr>
          <p:nvPr/>
        </p:nvPicPr>
        <p:blipFill>
          <a:blip r:embed="rId3"/>
          <a:stretch>
            <a:fillRect/>
          </a:stretch>
        </p:blipFill>
        <p:spPr>
          <a:xfrm>
            <a:off x="0" y="1340768"/>
            <a:ext cx="12192000" cy="4602425"/>
          </a:xfrm>
          <a:prstGeom prst="rect">
            <a:avLst/>
          </a:prstGeom>
        </p:spPr>
      </p:pic>
      <p:sp>
        <p:nvSpPr>
          <p:cNvPr id="4" name="TextBox 3"/>
          <p:cNvSpPr txBox="1"/>
          <p:nvPr/>
        </p:nvSpPr>
        <p:spPr>
          <a:xfrm>
            <a:off x="3647728" y="620688"/>
            <a:ext cx="4032448" cy="461665"/>
          </a:xfrm>
          <a:prstGeom prst="rect">
            <a:avLst/>
          </a:prstGeom>
          <a:noFill/>
        </p:spPr>
        <p:txBody>
          <a:bodyPr wrap="square" rtlCol="0">
            <a:spAutoFit/>
          </a:bodyPr>
          <a:lstStyle/>
          <a:p>
            <a:pPr algn="ctr"/>
            <a:r>
              <a:rPr lang="en-US" sz="2400" dirty="0" smtClean="0"/>
              <a:t>E-Provenance</a:t>
            </a:r>
            <a:endParaRPr lang="en-US" sz="2400" dirty="0"/>
          </a:p>
        </p:txBody>
      </p:sp>
    </p:spTree>
    <p:extLst>
      <p:ext uri="{BB962C8B-B14F-4D97-AF65-F5344CB8AC3E}">
        <p14:creationId xmlns:p14="http://schemas.microsoft.com/office/powerpoint/2010/main" val="3618544321"/>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04F0797-463D-40BD-B0F8-56D0317F1BF3}" type="slidenum">
              <a:rPr lang="fr-BE" smtClean="0"/>
              <a:t>35</a:t>
            </a:fld>
            <a:endParaRPr lang="fr-BE"/>
          </a:p>
        </p:txBody>
      </p:sp>
      <p:pic>
        <p:nvPicPr>
          <p:cNvPr id="3" name="Picture 2"/>
          <p:cNvPicPr>
            <a:picLocks noChangeAspect="1"/>
          </p:cNvPicPr>
          <p:nvPr/>
        </p:nvPicPr>
        <p:blipFill>
          <a:blip r:embed="rId3"/>
          <a:stretch>
            <a:fillRect/>
          </a:stretch>
        </p:blipFill>
        <p:spPr>
          <a:xfrm>
            <a:off x="3352800" y="0"/>
            <a:ext cx="5486400" cy="6858000"/>
          </a:xfrm>
          <a:prstGeom prst="rect">
            <a:avLst/>
          </a:prstGeom>
        </p:spPr>
      </p:pic>
      <p:sp>
        <p:nvSpPr>
          <p:cNvPr id="4" name="TextBox 3"/>
          <p:cNvSpPr txBox="1"/>
          <p:nvPr/>
        </p:nvSpPr>
        <p:spPr>
          <a:xfrm>
            <a:off x="479376" y="2276872"/>
            <a:ext cx="2016224" cy="461665"/>
          </a:xfrm>
          <a:prstGeom prst="rect">
            <a:avLst/>
          </a:prstGeom>
          <a:noFill/>
        </p:spPr>
        <p:txBody>
          <a:bodyPr wrap="square" rtlCol="0">
            <a:spAutoFit/>
          </a:bodyPr>
          <a:lstStyle/>
          <a:p>
            <a:r>
              <a:rPr lang="en-US" sz="2400" dirty="0" err="1" smtClean="0"/>
              <a:t>Hologramme</a:t>
            </a:r>
            <a:endParaRPr lang="en-US" sz="2400" dirty="0"/>
          </a:p>
        </p:txBody>
      </p:sp>
    </p:spTree>
    <p:extLst>
      <p:ext uri="{BB962C8B-B14F-4D97-AF65-F5344CB8AC3E}">
        <p14:creationId xmlns:p14="http://schemas.microsoft.com/office/powerpoint/2010/main" val="242120483"/>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04F0797-463D-40BD-B0F8-56D0317F1BF3}" type="slidenum">
              <a:rPr lang="fr-BE" smtClean="0"/>
              <a:t>36</a:t>
            </a:fld>
            <a:endParaRPr lang="fr-BE"/>
          </a:p>
        </p:txBody>
      </p:sp>
      <p:pic>
        <p:nvPicPr>
          <p:cNvPr id="3" name="Picture 2"/>
          <p:cNvPicPr>
            <a:picLocks noChangeAspect="1"/>
          </p:cNvPicPr>
          <p:nvPr/>
        </p:nvPicPr>
        <p:blipFill>
          <a:blip r:embed="rId3"/>
          <a:stretch>
            <a:fillRect/>
          </a:stretch>
        </p:blipFill>
        <p:spPr>
          <a:xfrm>
            <a:off x="3064148" y="-35272"/>
            <a:ext cx="9144000" cy="6858000"/>
          </a:xfrm>
          <a:prstGeom prst="rect">
            <a:avLst/>
          </a:prstGeom>
        </p:spPr>
      </p:pic>
      <p:sp>
        <p:nvSpPr>
          <p:cNvPr id="4" name="TextBox 3"/>
          <p:cNvSpPr txBox="1"/>
          <p:nvPr/>
        </p:nvSpPr>
        <p:spPr>
          <a:xfrm>
            <a:off x="983432" y="2564904"/>
            <a:ext cx="1296449" cy="461665"/>
          </a:xfrm>
          <a:prstGeom prst="rect">
            <a:avLst/>
          </a:prstGeom>
          <a:noFill/>
        </p:spPr>
        <p:txBody>
          <a:bodyPr wrap="none" rtlCol="0">
            <a:spAutoFit/>
          </a:bodyPr>
          <a:lstStyle/>
          <a:p>
            <a:r>
              <a:rPr lang="en-US" sz="2400" dirty="0" smtClean="0"/>
              <a:t>Gravure</a:t>
            </a:r>
            <a:endParaRPr lang="en-US" sz="2400" dirty="0"/>
          </a:p>
        </p:txBody>
      </p:sp>
    </p:spTree>
    <p:extLst>
      <p:ext uri="{BB962C8B-B14F-4D97-AF65-F5344CB8AC3E}">
        <p14:creationId xmlns:p14="http://schemas.microsoft.com/office/powerpoint/2010/main" val="351136742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04F0797-463D-40BD-B0F8-56D0317F1BF3}" type="slidenum">
              <a:rPr lang="fr-BE" smtClean="0"/>
              <a:t>37</a:t>
            </a:fld>
            <a:endParaRPr lang="fr-BE"/>
          </a:p>
        </p:txBody>
      </p:sp>
      <p:pic>
        <p:nvPicPr>
          <p:cNvPr id="3" name="Picture 2"/>
          <p:cNvPicPr>
            <a:picLocks noChangeAspect="1"/>
          </p:cNvPicPr>
          <p:nvPr/>
        </p:nvPicPr>
        <p:blipFill>
          <a:blip r:embed="rId2"/>
          <a:stretch>
            <a:fillRect/>
          </a:stretch>
        </p:blipFill>
        <p:spPr>
          <a:xfrm>
            <a:off x="3517900" y="0"/>
            <a:ext cx="5143500" cy="6858000"/>
          </a:xfrm>
          <a:prstGeom prst="rect">
            <a:avLst/>
          </a:prstGeom>
        </p:spPr>
      </p:pic>
    </p:spTree>
    <p:extLst>
      <p:ext uri="{BB962C8B-B14F-4D97-AF65-F5344CB8AC3E}">
        <p14:creationId xmlns:p14="http://schemas.microsoft.com/office/powerpoint/2010/main" val="220234945"/>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04F0797-463D-40BD-B0F8-56D0317F1BF3}" type="slidenum">
              <a:rPr lang="fr-BE" smtClean="0"/>
              <a:t>38</a:t>
            </a:fld>
            <a:endParaRPr lang="fr-BE"/>
          </a:p>
        </p:txBody>
      </p:sp>
      <p:graphicFrame>
        <p:nvGraphicFramePr>
          <p:cNvPr id="3" name="Object 2"/>
          <p:cNvGraphicFramePr>
            <a:graphicFrameLocks noChangeAspect="1"/>
          </p:cNvGraphicFramePr>
          <p:nvPr>
            <p:extLst>
              <p:ext uri="{D42A27DB-BD31-4B8C-83A1-F6EECF244321}">
                <p14:modId xmlns:p14="http://schemas.microsoft.com/office/powerpoint/2010/main" val="3256994695"/>
              </p:ext>
            </p:extLst>
          </p:nvPr>
        </p:nvGraphicFramePr>
        <p:xfrm>
          <a:off x="5545025" y="6052"/>
          <a:ext cx="6646975" cy="6851948"/>
        </p:xfrm>
        <a:graphic>
          <a:graphicData uri="http://schemas.openxmlformats.org/presentationml/2006/ole">
            <mc:AlternateContent xmlns:mc="http://schemas.openxmlformats.org/markup-compatibility/2006">
              <mc:Choice xmlns:v="urn:schemas-microsoft-com:vml" Requires="v">
                <p:oleObj spid="_x0000_s1035" name="Document" r:id="rId4" imgW="5765800" imgH="5943600" progId="Word.Document.12">
                  <p:embed/>
                </p:oleObj>
              </mc:Choice>
              <mc:Fallback>
                <p:oleObj name="Document" r:id="rId4" imgW="5765800" imgH="5943600" progId="Word.Document.12">
                  <p:embed/>
                  <p:pic>
                    <p:nvPicPr>
                      <p:cNvPr id="0" name=""/>
                      <p:cNvPicPr/>
                      <p:nvPr/>
                    </p:nvPicPr>
                    <p:blipFill>
                      <a:blip r:embed="rId5"/>
                      <a:stretch>
                        <a:fillRect/>
                      </a:stretch>
                    </p:blipFill>
                    <p:spPr>
                      <a:xfrm>
                        <a:off x="5545025" y="6052"/>
                        <a:ext cx="6646975" cy="6851948"/>
                      </a:xfrm>
                      <a:prstGeom prst="rect">
                        <a:avLst/>
                      </a:prstGeom>
                    </p:spPr>
                  </p:pic>
                </p:oleObj>
              </mc:Fallback>
            </mc:AlternateContent>
          </a:graphicData>
        </a:graphic>
      </p:graphicFrame>
      <p:sp>
        <p:nvSpPr>
          <p:cNvPr id="4" name="TextBox 3"/>
          <p:cNvSpPr txBox="1"/>
          <p:nvPr/>
        </p:nvSpPr>
        <p:spPr>
          <a:xfrm flipH="1">
            <a:off x="1312114" y="1772816"/>
            <a:ext cx="2119590" cy="646331"/>
          </a:xfrm>
          <a:prstGeom prst="rect">
            <a:avLst/>
          </a:prstGeom>
          <a:noFill/>
        </p:spPr>
        <p:txBody>
          <a:bodyPr wrap="square" rtlCol="0">
            <a:spAutoFit/>
          </a:bodyPr>
          <a:lstStyle/>
          <a:p>
            <a:r>
              <a:rPr lang="en-US" dirty="0" err="1" smtClean="0"/>
              <a:t>Petrus</a:t>
            </a:r>
            <a:r>
              <a:rPr lang="en-US" dirty="0" smtClean="0"/>
              <a:t>: Protection  multi-couches</a:t>
            </a:r>
            <a:endParaRPr lang="en-US" dirty="0"/>
          </a:p>
        </p:txBody>
      </p:sp>
    </p:spTree>
    <p:extLst>
      <p:ext uri="{BB962C8B-B14F-4D97-AF65-F5344CB8AC3E}">
        <p14:creationId xmlns:p14="http://schemas.microsoft.com/office/powerpoint/2010/main" val="2092472027"/>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04F0797-463D-40BD-B0F8-56D0317F1BF3}" type="slidenum">
              <a:rPr lang="fr-BE" smtClean="0"/>
              <a:t>39</a:t>
            </a:fld>
            <a:endParaRPr lang="fr-BE"/>
          </a:p>
        </p:txBody>
      </p:sp>
      <p:sp>
        <p:nvSpPr>
          <p:cNvPr id="4" name="TextBox 3"/>
          <p:cNvSpPr txBox="1"/>
          <p:nvPr/>
        </p:nvSpPr>
        <p:spPr>
          <a:xfrm>
            <a:off x="3143672" y="2636912"/>
            <a:ext cx="6984776" cy="1569660"/>
          </a:xfrm>
          <a:prstGeom prst="rect">
            <a:avLst/>
          </a:prstGeom>
          <a:noFill/>
        </p:spPr>
        <p:txBody>
          <a:bodyPr wrap="square" rtlCol="0">
            <a:spAutoFit/>
          </a:bodyPr>
          <a:lstStyle/>
          <a:p>
            <a:pPr algn="ctr"/>
            <a:r>
              <a:rPr lang="en-US" dirty="0" smtClean="0"/>
              <a:t> </a:t>
            </a:r>
            <a:r>
              <a:rPr lang="en-US" sz="3200" dirty="0" smtClean="0"/>
              <a:t>Communication </a:t>
            </a:r>
            <a:r>
              <a:rPr lang="en-US" sz="3200" dirty="0" err="1" smtClean="0"/>
              <a:t>dans</a:t>
            </a:r>
            <a:r>
              <a:rPr lang="en-US" sz="3200" dirty="0" smtClean="0"/>
              <a:t> un Champ </a:t>
            </a:r>
            <a:r>
              <a:rPr lang="en-US" sz="3200" dirty="0" err="1" smtClean="0"/>
              <a:t>Proche</a:t>
            </a:r>
            <a:r>
              <a:rPr lang="en-US" sz="3200" dirty="0" smtClean="0"/>
              <a:t> (NFC) et les </a:t>
            </a:r>
            <a:r>
              <a:rPr lang="en-US" sz="3200" dirty="0" err="1" smtClean="0"/>
              <a:t>Electroniques</a:t>
            </a:r>
            <a:r>
              <a:rPr lang="en-US" sz="3200" dirty="0" smtClean="0"/>
              <a:t> </a:t>
            </a:r>
            <a:r>
              <a:rPr lang="en-US" sz="3200" dirty="0" err="1" smtClean="0"/>
              <a:t>Imprimés</a:t>
            </a:r>
            <a:endParaRPr lang="en-US" sz="3200" dirty="0"/>
          </a:p>
        </p:txBody>
      </p:sp>
    </p:spTree>
    <p:extLst>
      <p:ext uri="{BB962C8B-B14F-4D97-AF65-F5344CB8AC3E}">
        <p14:creationId xmlns:p14="http://schemas.microsoft.com/office/powerpoint/2010/main" val="244477924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04F0797-463D-40BD-B0F8-56D0317F1BF3}" type="slidenum">
              <a:rPr lang="fr-BE" smtClean="0"/>
              <a:t>4</a:t>
            </a:fld>
            <a:endParaRPr lang="fr-BE"/>
          </a:p>
        </p:txBody>
      </p:sp>
      <p:sp>
        <p:nvSpPr>
          <p:cNvPr id="3" name="TextBox 2"/>
          <p:cNvSpPr txBox="1"/>
          <p:nvPr/>
        </p:nvSpPr>
        <p:spPr>
          <a:xfrm>
            <a:off x="1775520" y="404664"/>
            <a:ext cx="8496944" cy="584776"/>
          </a:xfrm>
          <a:prstGeom prst="rect">
            <a:avLst/>
          </a:prstGeom>
          <a:noFill/>
        </p:spPr>
        <p:txBody>
          <a:bodyPr wrap="square" rtlCol="0">
            <a:spAutoFit/>
          </a:bodyPr>
          <a:lstStyle/>
          <a:p>
            <a:pPr algn="ctr"/>
            <a:r>
              <a:rPr lang="en-US" sz="3200" dirty="0" err="1" smtClean="0"/>
              <a:t>Une</a:t>
            </a:r>
            <a:r>
              <a:rPr lang="en-US" sz="3200" dirty="0" smtClean="0"/>
              <a:t> </a:t>
            </a:r>
            <a:r>
              <a:rPr lang="en-US" sz="3200" dirty="0" err="1" smtClean="0"/>
              <a:t>brêve</a:t>
            </a:r>
            <a:r>
              <a:rPr lang="en-US" sz="3200" dirty="0" smtClean="0"/>
              <a:t> histoire des </a:t>
            </a:r>
            <a:r>
              <a:rPr lang="en-US" sz="3200" dirty="0" err="1" smtClean="0"/>
              <a:t>contrefaçons</a:t>
            </a:r>
            <a:r>
              <a:rPr lang="en-US" sz="3200" dirty="0" smtClean="0"/>
              <a:t> du vin</a:t>
            </a:r>
            <a:endParaRPr lang="en-US" sz="3200" dirty="0"/>
          </a:p>
        </p:txBody>
      </p:sp>
      <p:sp>
        <p:nvSpPr>
          <p:cNvPr id="4" name="TextBox 3"/>
          <p:cNvSpPr txBox="1"/>
          <p:nvPr/>
        </p:nvSpPr>
        <p:spPr>
          <a:xfrm>
            <a:off x="1271464" y="1340768"/>
            <a:ext cx="10081120" cy="5632310"/>
          </a:xfrm>
          <a:prstGeom prst="rect">
            <a:avLst/>
          </a:prstGeom>
          <a:noFill/>
        </p:spPr>
        <p:txBody>
          <a:bodyPr wrap="square" rtlCol="0">
            <a:spAutoFit/>
          </a:bodyPr>
          <a:lstStyle/>
          <a:p>
            <a:pPr marL="285750" indent="-285750">
              <a:buFont typeface="Arial"/>
              <a:buChar char="•"/>
            </a:pPr>
            <a:r>
              <a:rPr lang="en-US" sz="2400" dirty="0" err="1" smtClean="0"/>
              <a:t>Pline</a:t>
            </a:r>
            <a:r>
              <a:rPr lang="en-US" sz="2400" dirty="0" smtClean="0"/>
              <a:t> et les </a:t>
            </a:r>
            <a:r>
              <a:rPr lang="en-US" sz="2400" dirty="0" err="1" smtClean="0"/>
              <a:t>contre-façons</a:t>
            </a:r>
            <a:r>
              <a:rPr lang="en-US" sz="2400" dirty="0" smtClean="0"/>
              <a:t> du vin </a:t>
            </a:r>
            <a:r>
              <a:rPr lang="en-US" sz="2400" dirty="0" err="1" smtClean="0"/>
              <a:t>Falerian</a:t>
            </a:r>
            <a:endParaRPr lang="en-US" sz="2400" dirty="0" smtClean="0"/>
          </a:p>
          <a:p>
            <a:pPr marL="285750" indent="-285750">
              <a:buFont typeface="Arial"/>
              <a:buChar char="•"/>
            </a:pPr>
            <a:endParaRPr lang="en-US" sz="2400" dirty="0" smtClean="0"/>
          </a:p>
          <a:p>
            <a:pPr marL="285750" indent="-285750">
              <a:buFont typeface="Arial"/>
              <a:buChar char="•"/>
            </a:pPr>
            <a:r>
              <a:rPr lang="en-US" sz="2400" dirty="0" err="1" smtClean="0"/>
              <a:t>Londres</a:t>
            </a:r>
            <a:r>
              <a:rPr lang="en-US" sz="2400" dirty="0" smtClean="0"/>
              <a:t> aux </a:t>
            </a:r>
            <a:r>
              <a:rPr lang="en-US" sz="2400" dirty="0" err="1" smtClean="0"/>
              <a:t>Moyen</a:t>
            </a:r>
            <a:r>
              <a:rPr lang="en-US" sz="2400" dirty="0" smtClean="0"/>
              <a:t>-Age: Lois </a:t>
            </a:r>
            <a:r>
              <a:rPr lang="en-US" sz="2400" dirty="0" err="1" smtClean="0"/>
              <a:t>exigeant</a:t>
            </a:r>
            <a:r>
              <a:rPr lang="en-US" sz="2400" dirty="0" smtClean="0"/>
              <a:t> la </a:t>
            </a:r>
            <a:r>
              <a:rPr lang="en-US" sz="2400" dirty="0" err="1" smtClean="0"/>
              <a:t>séparation</a:t>
            </a:r>
            <a:r>
              <a:rPr lang="en-US" sz="2400" dirty="0" smtClean="0"/>
              <a:t> des </a:t>
            </a:r>
            <a:r>
              <a:rPr lang="en-US" sz="2400" dirty="0" err="1" smtClean="0"/>
              <a:t>vins</a:t>
            </a:r>
            <a:r>
              <a:rPr lang="en-US" sz="2400" dirty="0" smtClean="0"/>
              <a:t> de France, </a:t>
            </a:r>
            <a:r>
              <a:rPr lang="en-US" sz="2400" dirty="0" err="1" smtClean="0"/>
              <a:t>Espagne</a:t>
            </a:r>
            <a:r>
              <a:rPr lang="en-US" sz="2400" dirty="0" smtClean="0"/>
              <a:t> et </a:t>
            </a:r>
            <a:r>
              <a:rPr lang="en-US" sz="2400" dirty="0" err="1" smtClean="0"/>
              <a:t>Allemagne</a:t>
            </a:r>
            <a:endParaRPr lang="en-US" sz="2400" dirty="0" smtClean="0"/>
          </a:p>
          <a:p>
            <a:pPr marL="285750" indent="-285750">
              <a:buFont typeface="Arial"/>
              <a:buChar char="•"/>
            </a:pPr>
            <a:endParaRPr lang="en-US" sz="2400" dirty="0"/>
          </a:p>
          <a:p>
            <a:pPr marL="285750" indent="-285750">
              <a:buFont typeface="Arial"/>
              <a:buChar char="•"/>
            </a:pPr>
            <a:r>
              <a:rPr lang="en-US" sz="2400" dirty="0" smtClean="0"/>
              <a:t>Paris au XVIII siècle: Louis XV </a:t>
            </a:r>
            <a:r>
              <a:rPr lang="en-US" sz="2400" dirty="0" err="1" smtClean="0"/>
              <a:t>exigeait</a:t>
            </a:r>
            <a:r>
              <a:rPr lang="en-US" sz="2400" dirty="0" smtClean="0"/>
              <a:t> </a:t>
            </a:r>
            <a:r>
              <a:rPr lang="en-US" sz="2400" dirty="0" err="1" smtClean="0"/>
              <a:t>que</a:t>
            </a:r>
            <a:r>
              <a:rPr lang="en-US" sz="2400" dirty="0" smtClean="0"/>
              <a:t> les </a:t>
            </a:r>
            <a:r>
              <a:rPr lang="en-US" sz="2400" dirty="0" err="1" smtClean="0"/>
              <a:t>barriques</a:t>
            </a:r>
            <a:r>
              <a:rPr lang="en-US" sz="2400" dirty="0" smtClean="0"/>
              <a:t> </a:t>
            </a:r>
            <a:r>
              <a:rPr lang="en-US" sz="2400" dirty="0" err="1" smtClean="0"/>
              <a:t>avaient</a:t>
            </a:r>
            <a:r>
              <a:rPr lang="en-US" sz="2400" dirty="0" smtClean="0"/>
              <a:t> les </a:t>
            </a:r>
            <a:r>
              <a:rPr lang="en-US" sz="2400" dirty="0" err="1" smtClean="0"/>
              <a:t>éstampes</a:t>
            </a:r>
            <a:r>
              <a:rPr lang="en-US" sz="2400" dirty="0" smtClean="0"/>
              <a:t> de “Côtes du Rhône”</a:t>
            </a:r>
          </a:p>
          <a:p>
            <a:pPr marL="285750" indent="-285750">
              <a:buFont typeface="Arial"/>
              <a:buChar char="•"/>
            </a:pPr>
            <a:endParaRPr lang="en-US" sz="2400" dirty="0" smtClean="0"/>
          </a:p>
          <a:p>
            <a:pPr marL="285750" indent="-285750">
              <a:buFont typeface="Arial"/>
              <a:buChar char="•"/>
            </a:pPr>
            <a:r>
              <a:rPr lang="en-US" sz="2400" dirty="0" err="1" smtClean="0"/>
              <a:t>Croissance</a:t>
            </a:r>
            <a:r>
              <a:rPr lang="en-US" sz="2400" dirty="0" smtClean="0"/>
              <a:t> de </a:t>
            </a:r>
            <a:r>
              <a:rPr lang="en-US" sz="2400" dirty="0" err="1" smtClean="0"/>
              <a:t>législation</a:t>
            </a:r>
            <a:r>
              <a:rPr lang="en-US" sz="2400" dirty="0" smtClean="0"/>
              <a:t> et des appellations post phylloxera</a:t>
            </a:r>
          </a:p>
          <a:p>
            <a:pPr marL="285750" indent="-285750">
              <a:buFont typeface="Arial"/>
              <a:buChar char="•"/>
            </a:pPr>
            <a:endParaRPr lang="en-US" sz="2400" dirty="0" smtClean="0"/>
          </a:p>
          <a:p>
            <a:pPr marL="285750" indent="-285750">
              <a:buFont typeface="Arial"/>
              <a:buChar char="•"/>
            </a:pPr>
            <a:r>
              <a:rPr lang="en-US" sz="2400" dirty="0" smtClean="0"/>
              <a:t>1980s – </a:t>
            </a:r>
            <a:r>
              <a:rPr lang="en-US" sz="2400" dirty="0" err="1" smtClean="0"/>
              <a:t>L’effet</a:t>
            </a:r>
            <a:r>
              <a:rPr lang="en-US" sz="2400" dirty="0" smtClean="0"/>
              <a:t> Parker et les </a:t>
            </a:r>
            <a:r>
              <a:rPr lang="en-US" sz="2400" dirty="0" err="1" smtClean="0"/>
              <a:t>vins</a:t>
            </a:r>
            <a:r>
              <a:rPr lang="en-US" sz="2400" dirty="0" smtClean="0"/>
              <a:t> de 100 points/</a:t>
            </a:r>
            <a:r>
              <a:rPr lang="en-US" sz="2400" dirty="0" err="1" smtClean="0"/>
              <a:t>Croissance</a:t>
            </a:r>
            <a:r>
              <a:rPr lang="en-US" sz="2400" dirty="0" smtClean="0"/>
              <a:t> des </a:t>
            </a:r>
            <a:r>
              <a:rPr lang="en-US" sz="2400" dirty="0" err="1" smtClean="0"/>
              <a:t>Ventes</a:t>
            </a:r>
            <a:r>
              <a:rPr lang="en-US" sz="2400" dirty="0" smtClean="0"/>
              <a:t> aux </a:t>
            </a:r>
            <a:r>
              <a:rPr lang="en-US" sz="2400" dirty="0" err="1" smtClean="0"/>
              <a:t>Enchères</a:t>
            </a:r>
            <a:endParaRPr lang="en-US" sz="2400" dirty="0" smtClean="0"/>
          </a:p>
          <a:p>
            <a:pPr marL="285750" indent="-285750">
              <a:buFont typeface="Arial"/>
              <a:buChar char="•"/>
            </a:pPr>
            <a:endParaRPr lang="en-US" sz="2400" dirty="0"/>
          </a:p>
          <a:p>
            <a:pPr marL="285750" indent="-285750">
              <a:buFont typeface="Arial"/>
              <a:buChar char="•"/>
            </a:pPr>
            <a:r>
              <a:rPr lang="en-US" sz="2400" dirty="0" smtClean="0"/>
              <a:t>Chine</a:t>
            </a:r>
          </a:p>
          <a:p>
            <a:pPr marL="285750" indent="-285750">
              <a:buFont typeface="Arial"/>
              <a:buChar char="•"/>
            </a:pPr>
            <a:endParaRPr lang="en-US" sz="2400" dirty="0"/>
          </a:p>
        </p:txBody>
      </p:sp>
    </p:spTree>
    <p:extLst>
      <p:ext uri="{BB962C8B-B14F-4D97-AF65-F5344CB8AC3E}">
        <p14:creationId xmlns:p14="http://schemas.microsoft.com/office/powerpoint/2010/main" val="3403938439"/>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04F0797-463D-40BD-B0F8-56D0317F1BF3}" type="slidenum">
              <a:rPr lang="fr-BE" smtClean="0"/>
              <a:t>40</a:t>
            </a:fld>
            <a:endParaRPr lang="fr-BE"/>
          </a:p>
        </p:txBody>
      </p:sp>
      <p:pic>
        <p:nvPicPr>
          <p:cNvPr id="3" name="Picture 2"/>
          <p:cNvPicPr>
            <a:picLocks noChangeAspect="1"/>
          </p:cNvPicPr>
          <p:nvPr/>
        </p:nvPicPr>
        <p:blipFill>
          <a:blip r:embed="rId3"/>
          <a:stretch>
            <a:fillRect/>
          </a:stretch>
        </p:blipFill>
        <p:spPr>
          <a:xfrm>
            <a:off x="520700" y="0"/>
            <a:ext cx="11138790" cy="6858000"/>
          </a:xfrm>
          <a:prstGeom prst="rect">
            <a:avLst/>
          </a:prstGeom>
        </p:spPr>
      </p:pic>
    </p:spTree>
    <p:extLst>
      <p:ext uri="{BB962C8B-B14F-4D97-AF65-F5344CB8AC3E}">
        <p14:creationId xmlns:p14="http://schemas.microsoft.com/office/powerpoint/2010/main" val="2711127722"/>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enterrasolutions.com/media/IoT-Revoluti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9656" y="908720"/>
            <a:ext cx="5688632" cy="4962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4686205"/>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04F0797-463D-40BD-B0F8-56D0317F1BF3}" type="slidenum">
              <a:rPr lang="fr-BE" smtClean="0"/>
              <a:t>42</a:t>
            </a:fld>
            <a:endParaRPr lang="fr-BE"/>
          </a:p>
        </p:txBody>
      </p:sp>
      <p:sp>
        <p:nvSpPr>
          <p:cNvPr id="3" name="TextBox 2"/>
          <p:cNvSpPr txBox="1"/>
          <p:nvPr/>
        </p:nvSpPr>
        <p:spPr>
          <a:xfrm>
            <a:off x="5219700" y="3060700"/>
            <a:ext cx="184666" cy="369332"/>
          </a:xfrm>
          <a:prstGeom prst="rect">
            <a:avLst/>
          </a:prstGeom>
          <a:noFill/>
        </p:spPr>
        <p:txBody>
          <a:bodyPr wrap="none" rtlCol="0">
            <a:spAutoFit/>
          </a:bodyPr>
          <a:lstStyle/>
          <a:p>
            <a:endParaRPr lang="en-US" dirty="0"/>
          </a:p>
        </p:txBody>
      </p:sp>
      <p:pic>
        <p:nvPicPr>
          <p:cNvPr id="5" name="Picture 4"/>
          <p:cNvPicPr>
            <a:picLocks noChangeAspect="1"/>
          </p:cNvPicPr>
          <p:nvPr/>
        </p:nvPicPr>
        <p:blipFill>
          <a:blip r:embed="rId3"/>
          <a:stretch>
            <a:fillRect/>
          </a:stretch>
        </p:blipFill>
        <p:spPr>
          <a:xfrm>
            <a:off x="-168695" y="0"/>
            <a:ext cx="12360696" cy="7992888"/>
          </a:xfrm>
          <a:prstGeom prst="rect">
            <a:avLst/>
          </a:prstGeom>
        </p:spPr>
      </p:pic>
      <p:sp>
        <p:nvSpPr>
          <p:cNvPr id="6" name="TextBox 5"/>
          <p:cNvSpPr txBox="1"/>
          <p:nvPr/>
        </p:nvSpPr>
        <p:spPr>
          <a:xfrm>
            <a:off x="7248128" y="2564904"/>
            <a:ext cx="3096344" cy="461665"/>
          </a:xfrm>
          <a:prstGeom prst="rect">
            <a:avLst/>
          </a:prstGeom>
          <a:noFill/>
        </p:spPr>
        <p:txBody>
          <a:bodyPr wrap="square" rtlCol="0">
            <a:spAutoFit/>
          </a:bodyPr>
          <a:lstStyle/>
          <a:p>
            <a:r>
              <a:rPr lang="en-US" sz="2400" dirty="0" smtClean="0"/>
              <a:t>Thin Film</a:t>
            </a:r>
            <a:endParaRPr lang="en-US" sz="2400" dirty="0"/>
          </a:p>
        </p:txBody>
      </p:sp>
    </p:spTree>
    <p:extLst>
      <p:ext uri="{BB962C8B-B14F-4D97-AF65-F5344CB8AC3E}">
        <p14:creationId xmlns:p14="http://schemas.microsoft.com/office/powerpoint/2010/main" val="2361614440"/>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04F0797-463D-40BD-B0F8-56D0317F1BF3}" type="slidenum">
              <a:rPr lang="fr-BE" smtClean="0"/>
              <a:t>43</a:t>
            </a:fld>
            <a:endParaRPr lang="fr-BE"/>
          </a:p>
        </p:txBody>
      </p:sp>
      <p:pic>
        <p:nvPicPr>
          <p:cNvPr id="3" name="Picture 2"/>
          <p:cNvPicPr>
            <a:picLocks noChangeAspect="1"/>
          </p:cNvPicPr>
          <p:nvPr/>
        </p:nvPicPr>
        <p:blipFill>
          <a:blip r:embed="rId3"/>
          <a:stretch>
            <a:fillRect/>
          </a:stretch>
        </p:blipFill>
        <p:spPr>
          <a:xfrm>
            <a:off x="3769243" y="-27384"/>
            <a:ext cx="4558262" cy="6885384"/>
          </a:xfrm>
          <a:prstGeom prst="rect">
            <a:avLst/>
          </a:prstGeom>
        </p:spPr>
      </p:pic>
      <p:sp>
        <p:nvSpPr>
          <p:cNvPr id="4" name="TextBox 3"/>
          <p:cNvSpPr txBox="1"/>
          <p:nvPr/>
        </p:nvSpPr>
        <p:spPr>
          <a:xfrm flipH="1">
            <a:off x="623392" y="2276872"/>
            <a:ext cx="1944216" cy="461665"/>
          </a:xfrm>
          <a:prstGeom prst="rect">
            <a:avLst/>
          </a:prstGeom>
          <a:noFill/>
        </p:spPr>
        <p:txBody>
          <a:bodyPr wrap="square" rtlCol="0">
            <a:spAutoFit/>
          </a:bodyPr>
          <a:lstStyle/>
          <a:p>
            <a:r>
              <a:rPr lang="en-US" sz="2400" dirty="0" err="1" smtClean="0"/>
              <a:t>Selinko</a:t>
            </a:r>
            <a:endParaRPr lang="en-US" sz="2400" dirty="0"/>
          </a:p>
        </p:txBody>
      </p:sp>
    </p:spTree>
    <p:extLst>
      <p:ext uri="{BB962C8B-B14F-4D97-AF65-F5344CB8AC3E}">
        <p14:creationId xmlns:p14="http://schemas.microsoft.com/office/powerpoint/2010/main" val="2814457846"/>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857250"/>
            <a:ext cx="9144000" cy="5143500"/>
          </a:xfrm>
          <a:prstGeom prst="rect">
            <a:avLst/>
          </a:prstGeom>
          <a:solidFill>
            <a:srgbClr val="F0FD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fr-BE" sz="135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1" y="857252"/>
            <a:ext cx="5185435" cy="5143499"/>
          </a:xfrm>
          <a:prstGeom prst="rect">
            <a:avLst/>
          </a:prstGeom>
        </p:spPr>
      </p:pic>
      <p:sp>
        <p:nvSpPr>
          <p:cNvPr id="23" name="TextBox 22"/>
          <p:cNvSpPr txBox="1"/>
          <p:nvPr/>
        </p:nvSpPr>
        <p:spPr>
          <a:xfrm>
            <a:off x="5900199" y="1329091"/>
            <a:ext cx="4588876" cy="1038746"/>
          </a:xfrm>
          <a:prstGeom prst="rect">
            <a:avLst/>
          </a:prstGeom>
          <a:noFill/>
        </p:spPr>
        <p:txBody>
          <a:bodyPr wrap="square" rtlCol="0">
            <a:spAutoFit/>
          </a:bodyPr>
          <a:lstStyle/>
          <a:p>
            <a:pPr algn="r"/>
            <a:r>
              <a:rPr lang="fr-BE" sz="4050" dirty="0" err="1"/>
              <a:t>Printed</a:t>
            </a:r>
            <a:r>
              <a:rPr lang="fr-BE" sz="4050" dirty="0"/>
              <a:t> Electronics</a:t>
            </a:r>
          </a:p>
          <a:p>
            <a:pPr algn="r"/>
            <a:r>
              <a:rPr lang="fr-BE" sz="2100" dirty="0" err="1">
                <a:solidFill>
                  <a:schemeClr val="tx1">
                    <a:lumMod val="60000"/>
                    <a:lumOff val="40000"/>
                  </a:schemeClr>
                </a:solidFill>
              </a:rPr>
              <a:t>IoCG</a:t>
            </a:r>
            <a:r>
              <a:rPr lang="fr-BE" sz="2100" dirty="0">
                <a:solidFill>
                  <a:schemeClr val="tx1">
                    <a:lumMod val="60000"/>
                    <a:lumOff val="40000"/>
                  </a:schemeClr>
                </a:solidFill>
              </a:rPr>
              <a:t> </a:t>
            </a:r>
            <a:r>
              <a:rPr lang="fr-BE" sz="2100" dirty="0" err="1">
                <a:solidFill>
                  <a:schemeClr val="tx1">
                    <a:lumMod val="60000"/>
                    <a:lumOff val="40000"/>
                  </a:schemeClr>
                </a:solidFill>
              </a:rPr>
              <a:t>technology</a:t>
            </a:r>
            <a:r>
              <a:rPr lang="fr-BE" sz="2100" dirty="0">
                <a:solidFill>
                  <a:schemeClr val="tx1">
                    <a:lumMod val="60000"/>
                    <a:lumOff val="40000"/>
                  </a:schemeClr>
                </a:solidFill>
              </a:rPr>
              <a:t> #2</a:t>
            </a:r>
          </a:p>
        </p:txBody>
      </p:sp>
      <p:grpSp>
        <p:nvGrpSpPr>
          <p:cNvPr id="5" name="Group 4"/>
          <p:cNvGrpSpPr/>
          <p:nvPr/>
        </p:nvGrpSpPr>
        <p:grpSpPr>
          <a:xfrm>
            <a:off x="6632980" y="3061936"/>
            <a:ext cx="3772610" cy="2353388"/>
            <a:chOff x="7008853" y="2432958"/>
            <a:chExt cx="5068045" cy="3644474"/>
          </a:xfrm>
        </p:grpSpPr>
        <p:sp>
          <p:nvSpPr>
            <p:cNvPr id="14" name="object 7"/>
            <p:cNvSpPr/>
            <p:nvPr/>
          </p:nvSpPr>
          <p:spPr>
            <a:xfrm>
              <a:off x="7091231" y="6077432"/>
              <a:ext cx="4985667" cy="0"/>
            </a:xfrm>
            <a:custGeom>
              <a:avLst/>
              <a:gdLst/>
              <a:ahLst/>
              <a:cxnLst/>
              <a:rect l="l" t="t" r="r" b="b"/>
              <a:pathLst>
                <a:path w="4119879">
                  <a:moveTo>
                    <a:pt x="0" y="0"/>
                  </a:moveTo>
                  <a:lnTo>
                    <a:pt x="4119575" y="0"/>
                  </a:lnTo>
                </a:path>
              </a:pathLst>
            </a:custGeom>
            <a:ln w="19431">
              <a:solidFill>
                <a:srgbClr val="575757"/>
              </a:solidFill>
              <a:prstDash val="dash"/>
            </a:ln>
          </p:spPr>
          <p:txBody>
            <a:bodyPr wrap="square" lIns="0" tIns="0" rIns="0" bIns="0" rtlCol="0"/>
            <a:lstStyle/>
            <a:p>
              <a:endParaRPr sz="1154">
                <a:solidFill>
                  <a:srgbClr val="313636"/>
                </a:solidFill>
                <a:latin typeface="DIN Next LT Pro Light"/>
              </a:endParaRPr>
            </a:p>
          </p:txBody>
        </p:sp>
        <p:sp>
          <p:nvSpPr>
            <p:cNvPr id="15" name="object 48"/>
            <p:cNvSpPr/>
            <p:nvPr/>
          </p:nvSpPr>
          <p:spPr>
            <a:xfrm>
              <a:off x="7008853" y="5777709"/>
              <a:ext cx="4835054" cy="235358"/>
            </a:xfrm>
            <a:custGeom>
              <a:avLst/>
              <a:gdLst/>
              <a:ahLst/>
              <a:cxnLst/>
              <a:rect l="l" t="t" r="r" b="b"/>
              <a:pathLst>
                <a:path w="3995420" h="175260">
                  <a:moveTo>
                    <a:pt x="0" y="174828"/>
                  </a:moveTo>
                  <a:lnTo>
                    <a:pt x="3994950" y="0"/>
                  </a:lnTo>
                </a:path>
              </a:pathLst>
            </a:custGeom>
            <a:ln w="48577">
              <a:solidFill>
                <a:srgbClr val="999999"/>
              </a:solidFill>
            </a:ln>
          </p:spPr>
          <p:txBody>
            <a:bodyPr wrap="square" lIns="0" tIns="0" rIns="0" bIns="0" rtlCol="0"/>
            <a:lstStyle/>
            <a:p>
              <a:endParaRPr sz="1154">
                <a:solidFill>
                  <a:srgbClr val="313636"/>
                </a:solidFill>
                <a:latin typeface="DIN Next LT Pro Light"/>
              </a:endParaRPr>
            </a:p>
          </p:txBody>
        </p:sp>
        <p:sp>
          <p:nvSpPr>
            <p:cNvPr id="16" name="object 49"/>
            <p:cNvSpPr/>
            <p:nvPr/>
          </p:nvSpPr>
          <p:spPr>
            <a:xfrm>
              <a:off x="10683135" y="4972557"/>
              <a:ext cx="1065832" cy="799024"/>
            </a:xfrm>
            <a:custGeom>
              <a:avLst/>
              <a:gdLst/>
              <a:ahLst/>
              <a:cxnLst/>
              <a:rect l="l" t="t" r="r" b="b"/>
              <a:pathLst>
                <a:path w="880745" h="594995">
                  <a:moveTo>
                    <a:pt x="0" y="594956"/>
                  </a:moveTo>
                  <a:lnTo>
                    <a:pt x="95013" y="575626"/>
                  </a:lnTo>
                  <a:lnTo>
                    <a:pt x="172025" y="559604"/>
                  </a:lnTo>
                  <a:lnTo>
                    <a:pt x="234037" y="545938"/>
                  </a:lnTo>
                  <a:lnTo>
                    <a:pt x="284049" y="533676"/>
                  </a:lnTo>
                  <a:lnTo>
                    <a:pt x="325064" y="521866"/>
                  </a:lnTo>
                  <a:lnTo>
                    <a:pt x="392105" y="495793"/>
                  </a:lnTo>
                  <a:lnTo>
                    <a:pt x="459170" y="460102"/>
                  </a:lnTo>
                  <a:lnTo>
                    <a:pt x="500214" y="436270"/>
                  </a:lnTo>
                  <a:lnTo>
                    <a:pt x="561168" y="396464"/>
                  </a:lnTo>
                  <a:lnTo>
                    <a:pt x="616769" y="352347"/>
                  </a:lnTo>
                  <a:lnTo>
                    <a:pt x="667028" y="305400"/>
                  </a:lnTo>
                  <a:lnTo>
                    <a:pt x="711954" y="257106"/>
                  </a:lnTo>
                  <a:lnTo>
                    <a:pt x="751557" y="208945"/>
                  </a:lnTo>
                  <a:lnTo>
                    <a:pt x="785847" y="162399"/>
                  </a:lnTo>
                  <a:lnTo>
                    <a:pt x="814834" y="118950"/>
                  </a:lnTo>
                  <a:lnTo>
                    <a:pt x="838529" y="80078"/>
                  </a:lnTo>
                  <a:lnTo>
                    <a:pt x="870080" y="21994"/>
                  </a:lnTo>
                  <a:lnTo>
                    <a:pt x="877956" y="5745"/>
                  </a:lnTo>
                  <a:lnTo>
                    <a:pt x="880579" y="0"/>
                  </a:lnTo>
                </a:path>
              </a:pathLst>
            </a:custGeom>
            <a:noFill/>
            <a:ln w="41275" cap="flat" cmpd="sng" algn="ctr">
              <a:solidFill>
                <a:srgbClr val="00B3D6">
                  <a:shade val="95000"/>
                  <a:satMod val="105000"/>
                </a:srgbClr>
              </a:solidFill>
              <a:prstDash val="solid"/>
            </a:ln>
            <a:effectLst/>
          </p:spPr>
          <p:txBody>
            <a:bodyPr wrap="square" lIns="0" tIns="0" rIns="0" bIns="0" rtlCol="0"/>
            <a:lstStyle/>
            <a:p>
              <a:pPr defTabSz="685800">
                <a:defRPr/>
              </a:pPr>
              <a:endParaRPr sz="1154" kern="0">
                <a:solidFill>
                  <a:srgbClr val="313636"/>
                </a:solidFill>
                <a:latin typeface="DIN Next LT Pro Light"/>
              </a:endParaRPr>
            </a:p>
          </p:txBody>
        </p:sp>
        <p:sp>
          <p:nvSpPr>
            <p:cNvPr id="17" name="object 50"/>
            <p:cNvSpPr/>
            <p:nvPr/>
          </p:nvSpPr>
          <p:spPr>
            <a:xfrm>
              <a:off x="11310355" y="2432958"/>
              <a:ext cx="531764" cy="3046010"/>
            </a:xfrm>
            <a:custGeom>
              <a:avLst/>
              <a:gdLst/>
              <a:ahLst/>
              <a:cxnLst/>
              <a:rect l="l" t="t" r="r" b="b"/>
              <a:pathLst>
                <a:path w="439420" h="2268220">
                  <a:moveTo>
                    <a:pt x="0" y="2267915"/>
                  </a:moveTo>
                  <a:lnTo>
                    <a:pt x="37550" y="2230441"/>
                  </a:lnTo>
                  <a:lnTo>
                    <a:pt x="65682" y="2200160"/>
                  </a:lnTo>
                  <a:lnTo>
                    <a:pt x="105435" y="2141096"/>
                  </a:lnTo>
                  <a:lnTo>
                    <a:pt x="122926" y="2102273"/>
                  </a:lnTo>
                  <a:lnTo>
                    <a:pt x="142742" y="2050563"/>
                  </a:lnTo>
                  <a:lnTo>
                    <a:pt x="167817" y="1980945"/>
                  </a:lnTo>
                  <a:lnTo>
                    <a:pt x="181338" y="1940865"/>
                  </a:lnTo>
                  <a:lnTo>
                    <a:pt x="194507" y="1897416"/>
                  </a:lnTo>
                  <a:lnTo>
                    <a:pt x="207324" y="1850826"/>
                  </a:lnTo>
                  <a:lnTo>
                    <a:pt x="219790" y="1801322"/>
                  </a:lnTo>
                  <a:lnTo>
                    <a:pt x="231906" y="1749133"/>
                  </a:lnTo>
                  <a:lnTo>
                    <a:pt x="243671" y="1694486"/>
                  </a:lnTo>
                  <a:lnTo>
                    <a:pt x="255087" y="1637608"/>
                  </a:lnTo>
                  <a:lnTo>
                    <a:pt x="266154" y="1578729"/>
                  </a:lnTo>
                  <a:lnTo>
                    <a:pt x="276872" y="1518074"/>
                  </a:lnTo>
                  <a:lnTo>
                    <a:pt x="287243" y="1455873"/>
                  </a:lnTo>
                  <a:lnTo>
                    <a:pt x="297266" y="1392352"/>
                  </a:lnTo>
                  <a:lnTo>
                    <a:pt x="306942" y="1327739"/>
                  </a:lnTo>
                  <a:lnTo>
                    <a:pt x="316271" y="1262263"/>
                  </a:lnTo>
                  <a:lnTo>
                    <a:pt x="325255" y="1196151"/>
                  </a:lnTo>
                  <a:lnTo>
                    <a:pt x="333893" y="1129630"/>
                  </a:lnTo>
                  <a:lnTo>
                    <a:pt x="342186" y="1062929"/>
                  </a:lnTo>
                  <a:lnTo>
                    <a:pt x="350135" y="996275"/>
                  </a:lnTo>
                  <a:lnTo>
                    <a:pt x="357739" y="929896"/>
                  </a:lnTo>
                  <a:lnTo>
                    <a:pt x="365001" y="864019"/>
                  </a:lnTo>
                  <a:lnTo>
                    <a:pt x="371919" y="798872"/>
                  </a:lnTo>
                  <a:lnTo>
                    <a:pt x="378495" y="734684"/>
                  </a:lnTo>
                  <a:lnTo>
                    <a:pt x="384729" y="671681"/>
                  </a:lnTo>
                  <a:lnTo>
                    <a:pt x="390621" y="610092"/>
                  </a:lnTo>
                  <a:lnTo>
                    <a:pt x="396173" y="550144"/>
                  </a:lnTo>
                  <a:lnTo>
                    <a:pt x="401384" y="492064"/>
                  </a:lnTo>
                  <a:lnTo>
                    <a:pt x="406256" y="436082"/>
                  </a:lnTo>
                  <a:lnTo>
                    <a:pt x="410788" y="382424"/>
                  </a:lnTo>
                  <a:lnTo>
                    <a:pt x="414981" y="331317"/>
                  </a:lnTo>
                  <a:lnTo>
                    <a:pt x="418836" y="282991"/>
                  </a:lnTo>
                  <a:lnTo>
                    <a:pt x="422353" y="237672"/>
                  </a:lnTo>
                  <a:lnTo>
                    <a:pt x="425532" y="195589"/>
                  </a:lnTo>
                  <a:lnTo>
                    <a:pt x="428375" y="156968"/>
                  </a:lnTo>
                  <a:lnTo>
                    <a:pt x="433052" y="91027"/>
                  </a:lnTo>
                  <a:lnTo>
                    <a:pt x="436388" y="41671"/>
                  </a:lnTo>
                  <a:lnTo>
                    <a:pt x="438885" y="2718"/>
                  </a:lnTo>
                  <a:lnTo>
                    <a:pt x="439051" y="0"/>
                  </a:lnTo>
                </a:path>
              </a:pathLst>
            </a:custGeom>
            <a:ln w="48577">
              <a:solidFill>
                <a:srgbClr val="575757"/>
              </a:solidFill>
            </a:ln>
          </p:spPr>
          <p:txBody>
            <a:bodyPr wrap="square" lIns="0" tIns="0" rIns="0" bIns="0" rtlCol="0"/>
            <a:lstStyle/>
            <a:p>
              <a:endParaRPr sz="1154">
                <a:solidFill>
                  <a:srgbClr val="313636"/>
                </a:solidFill>
                <a:latin typeface="DIN Next LT Pro Light"/>
              </a:endParaRPr>
            </a:p>
          </p:txBody>
        </p:sp>
      </p:grpSp>
      <p:sp>
        <p:nvSpPr>
          <p:cNvPr id="18" name="TextBox 17"/>
          <p:cNvSpPr txBox="1"/>
          <p:nvPr/>
        </p:nvSpPr>
        <p:spPr>
          <a:xfrm>
            <a:off x="9477434" y="5411191"/>
            <a:ext cx="607554" cy="300082"/>
          </a:xfrm>
          <a:prstGeom prst="rect">
            <a:avLst/>
          </a:prstGeom>
          <a:noFill/>
        </p:spPr>
        <p:txBody>
          <a:bodyPr wrap="square" rtlCol="0">
            <a:spAutoFit/>
          </a:bodyPr>
          <a:lstStyle/>
          <a:p>
            <a:r>
              <a:rPr lang="fr-BE" sz="1350" dirty="0"/>
              <a:t>2017</a:t>
            </a:r>
          </a:p>
        </p:txBody>
      </p:sp>
      <p:pic>
        <p:nvPicPr>
          <p:cNvPr id="20" name="Picture 25"/>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564213" y="4019187"/>
            <a:ext cx="1364988" cy="978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1263816"/>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287688" y="6237312"/>
            <a:ext cx="6192688" cy="369332"/>
          </a:xfrm>
          <a:prstGeom prst="rect">
            <a:avLst/>
          </a:prstGeom>
          <a:noFill/>
        </p:spPr>
        <p:txBody>
          <a:bodyPr wrap="square" rtlCol="0">
            <a:spAutoFit/>
          </a:bodyPr>
          <a:lstStyle/>
          <a:p>
            <a:pPr algn="ctr"/>
            <a:r>
              <a:rPr lang="fr-BE" dirty="0"/>
              <a:t>NFC </a:t>
            </a:r>
            <a:r>
              <a:rPr lang="fr-BE" dirty="0" err="1"/>
              <a:t>Temperature</a:t>
            </a:r>
            <a:r>
              <a:rPr lang="fr-BE" dirty="0"/>
              <a:t> </a:t>
            </a:r>
            <a:r>
              <a:rPr lang="fr-BE" dirty="0" err="1"/>
              <a:t>Logging</a:t>
            </a:r>
            <a:endParaRPr lang="fr-BE"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6240" y="548680"/>
            <a:ext cx="2656581" cy="472514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401" y="548680"/>
            <a:ext cx="6336704" cy="4752528"/>
          </a:xfrm>
          <a:prstGeom prst="rect">
            <a:avLst/>
          </a:prstGeom>
        </p:spPr>
      </p:pic>
    </p:spTree>
    <p:extLst>
      <p:ext uri="{BB962C8B-B14F-4D97-AF65-F5344CB8AC3E}">
        <p14:creationId xmlns:p14="http://schemas.microsoft.com/office/powerpoint/2010/main" val="1327475858"/>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71464" y="980728"/>
            <a:ext cx="9649072" cy="4818120"/>
          </a:xfrm>
          <a:prstGeom prst="rect">
            <a:avLst/>
          </a:prstGeom>
        </p:spPr>
      </p:pic>
      <p:sp>
        <p:nvSpPr>
          <p:cNvPr id="7" name="TextBox 6"/>
          <p:cNvSpPr txBox="1"/>
          <p:nvPr/>
        </p:nvSpPr>
        <p:spPr>
          <a:xfrm>
            <a:off x="5159896" y="6093296"/>
            <a:ext cx="2304256" cy="369332"/>
          </a:xfrm>
          <a:prstGeom prst="rect">
            <a:avLst/>
          </a:prstGeom>
          <a:noFill/>
        </p:spPr>
        <p:txBody>
          <a:bodyPr wrap="square" rtlCol="0">
            <a:spAutoFit/>
          </a:bodyPr>
          <a:lstStyle/>
          <a:p>
            <a:r>
              <a:rPr lang="fr-BE" dirty="0"/>
              <a:t>Selinko tag formats</a:t>
            </a:r>
          </a:p>
        </p:txBody>
      </p:sp>
    </p:spTree>
    <p:extLst>
      <p:ext uri="{BB962C8B-B14F-4D97-AF65-F5344CB8AC3E}">
        <p14:creationId xmlns:p14="http://schemas.microsoft.com/office/powerpoint/2010/main" val="1211824080"/>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04F0797-463D-40BD-B0F8-56D0317F1BF3}" type="slidenum">
              <a:rPr lang="fr-BE" smtClean="0"/>
              <a:t>47</a:t>
            </a:fld>
            <a:endParaRPr lang="fr-BE"/>
          </a:p>
        </p:txBody>
      </p:sp>
      <p:pic>
        <p:nvPicPr>
          <p:cNvPr id="3" name="Picture 2"/>
          <p:cNvPicPr>
            <a:picLocks noChangeAspect="1"/>
          </p:cNvPicPr>
          <p:nvPr/>
        </p:nvPicPr>
        <p:blipFill>
          <a:blip r:embed="rId3"/>
          <a:stretch>
            <a:fillRect/>
          </a:stretch>
        </p:blipFill>
        <p:spPr>
          <a:xfrm>
            <a:off x="4165600" y="0"/>
            <a:ext cx="3851031" cy="6858000"/>
          </a:xfrm>
          <a:prstGeom prst="rect">
            <a:avLst/>
          </a:prstGeom>
        </p:spPr>
      </p:pic>
    </p:spTree>
    <p:extLst>
      <p:ext uri="{BB962C8B-B14F-4D97-AF65-F5344CB8AC3E}">
        <p14:creationId xmlns:p14="http://schemas.microsoft.com/office/powerpoint/2010/main" val="1617609724"/>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04F0797-463D-40BD-B0F8-56D0317F1BF3}" type="slidenum">
              <a:rPr lang="fr-BE" smtClean="0"/>
              <a:t>48</a:t>
            </a:fld>
            <a:endParaRPr lang="fr-BE"/>
          </a:p>
        </p:txBody>
      </p:sp>
      <p:pic>
        <p:nvPicPr>
          <p:cNvPr id="3" name="Picture 2"/>
          <p:cNvPicPr>
            <a:picLocks noChangeAspect="1"/>
          </p:cNvPicPr>
          <p:nvPr/>
        </p:nvPicPr>
        <p:blipFill>
          <a:blip r:embed="rId2"/>
          <a:stretch>
            <a:fillRect/>
          </a:stretch>
        </p:blipFill>
        <p:spPr>
          <a:xfrm>
            <a:off x="5231904" y="0"/>
            <a:ext cx="4176464" cy="6858000"/>
          </a:xfrm>
          <a:prstGeom prst="rect">
            <a:avLst/>
          </a:prstGeom>
        </p:spPr>
      </p:pic>
      <p:sp>
        <p:nvSpPr>
          <p:cNvPr id="5" name="TextBox 4"/>
          <p:cNvSpPr txBox="1"/>
          <p:nvPr/>
        </p:nvSpPr>
        <p:spPr>
          <a:xfrm>
            <a:off x="2423592" y="3056467"/>
            <a:ext cx="2472444" cy="923330"/>
          </a:xfrm>
          <a:prstGeom prst="rect">
            <a:avLst/>
          </a:prstGeom>
          <a:noFill/>
        </p:spPr>
        <p:txBody>
          <a:bodyPr wrap="square" rtlCol="0">
            <a:spAutoFit/>
          </a:bodyPr>
          <a:lstStyle/>
          <a:p>
            <a:r>
              <a:rPr lang="en-US" dirty="0" smtClean="0"/>
              <a:t>Anti-</a:t>
            </a:r>
            <a:r>
              <a:rPr lang="en-US" dirty="0" err="1" smtClean="0"/>
              <a:t>coravin</a:t>
            </a:r>
            <a:r>
              <a:rPr lang="en-US" dirty="0" smtClean="0"/>
              <a:t> </a:t>
            </a:r>
            <a:r>
              <a:rPr lang="en-US" dirty="0" err="1" smtClean="0"/>
              <a:t>mise</a:t>
            </a:r>
            <a:r>
              <a:rPr lang="en-US" dirty="0" smtClean="0"/>
              <a:t> </a:t>
            </a:r>
            <a:r>
              <a:rPr lang="en-US" dirty="0" err="1" smtClean="0"/>
              <a:t>cette</a:t>
            </a:r>
            <a:r>
              <a:rPr lang="en-US" dirty="0" smtClean="0"/>
              <a:t> </a:t>
            </a:r>
            <a:r>
              <a:rPr lang="en-US" dirty="0" err="1" smtClean="0"/>
              <a:t>semaine</a:t>
            </a:r>
            <a:r>
              <a:rPr lang="en-US" dirty="0" smtClean="0"/>
              <a:t> sur </a:t>
            </a:r>
            <a:r>
              <a:rPr lang="en-US" dirty="0" err="1" smtClean="0"/>
              <a:t>Cros</a:t>
            </a:r>
            <a:r>
              <a:rPr lang="en-US" dirty="0" smtClean="0"/>
              <a:t> </a:t>
            </a:r>
            <a:r>
              <a:rPr lang="en-US" dirty="0" err="1" smtClean="0"/>
              <a:t>Parantoux</a:t>
            </a:r>
            <a:r>
              <a:rPr lang="en-US" dirty="0" smtClean="0"/>
              <a:t> 2014 </a:t>
            </a:r>
            <a:endParaRPr lang="en-US" dirty="0"/>
          </a:p>
        </p:txBody>
      </p:sp>
    </p:spTree>
    <p:extLst>
      <p:ext uri="{BB962C8B-B14F-4D97-AF65-F5344CB8AC3E}">
        <p14:creationId xmlns:p14="http://schemas.microsoft.com/office/powerpoint/2010/main" val="409919880"/>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263048" y="620689"/>
            <a:ext cx="5959323" cy="5328592"/>
          </a:xfrm>
          <a:prstGeom prst="rect">
            <a:avLst/>
          </a:prstGeom>
        </p:spPr>
      </p:pic>
      <p:pic>
        <p:nvPicPr>
          <p:cNvPr id="3" name="Picture 2"/>
          <p:cNvPicPr>
            <a:picLocks noChangeAspect="1"/>
          </p:cNvPicPr>
          <p:nvPr/>
        </p:nvPicPr>
        <p:blipFill>
          <a:blip r:embed="rId4"/>
          <a:stretch>
            <a:fillRect/>
          </a:stretch>
        </p:blipFill>
        <p:spPr>
          <a:xfrm>
            <a:off x="-14473" y="620688"/>
            <a:ext cx="6495051" cy="5328593"/>
          </a:xfrm>
          <a:prstGeom prst="rect">
            <a:avLst/>
          </a:prstGeom>
        </p:spPr>
      </p:pic>
      <p:sp>
        <p:nvSpPr>
          <p:cNvPr id="7" name="TextBox 6"/>
          <p:cNvSpPr txBox="1"/>
          <p:nvPr/>
        </p:nvSpPr>
        <p:spPr>
          <a:xfrm>
            <a:off x="4534856" y="6165304"/>
            <a:ext cx="3456384" cy="369332"/>
          </a:xfrm>
          <a:prstGeom prst="rect">
            <a:avLst/>
          </a:prstGeom>
          <a:noFill/>
        </p:spPr>
        <p:txBody>
          <a:bodyPr wrap="square" rtlCol="0">
            <a:spAutoFit/>
          </a:bodyPr>
          <a:lstStyle/>
          <a:p>
            <a:r>
              <a:rPr lang="fr-BE" dirty="0"/>
              <a:t>Intact: </a:t>
            </a:r>
            <a:r>
              <a:rPr lang="fr-BE" dirty="0" err="1"/>
              <a:t>Amcor</a:t>
            </a:r>
            <a:r>
              <a:rPr lang="fr-BE" dirty="0"/>
              <a:t> + Selinko </a:t>
            </a:r>
            <a:r>
              <a:rPr lang="fr-BE" dirty="0" err="1"/>
              <a:t>partnership</a:t>
            </a:r>
            <a:endParaRPr lang="fr-BE" dirty="0"/>
          </a:p>
        </p:txBody>
      </p:sp>
    </p:spTree>
    <p:extLst>
      <p:ext uri="{BB962C8B-B14F-4D97-AF65-F5344CB8AC3E}">
        <p14:creationId xmlns:p14="http://schemas.microsoft.com/office/powerpoint/2010/main" val="47924664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04F0797-463D-40BD-B0F8-56D0317F1BF3}" type="slidenum">
              <a:rPr lang="fr-BE" smtClean="0"/>
              <a:t>5</a:t>
            </a:fld>
            <a:endParaRPr lang="fr-BE"/>
          </a:p>
        </p:txBody>
      </p:sp>
      <p:pic>
        <p:nvPicPr>
          <p:cNvPr id="3" name="Picture 2"/>
          <p:cNvPicPr>
            <a:picLocks noChangeAspect="1"/>
          </p:cNvPicPr>
          <p:nvPr/>
        </p:nvPicPr>
        <p:blipFill>
          <a:blip r:embed="rId3"/>
          <a:stretch>
            <a:fillRect/>
          </a:stretch>
        </p:blipFill>
        <p:spPr>
          <a:xfrm>
            <a:off x="1487488" y="476672"/>
            <a:ext cx="8640960" cy="5616624"/>
          </a:xfrm>
          <a:prstGeom prst="rect">
            <a:avLst/>
          </a:prstGeom>
        </p:spPr>
      </p:pic>
    </p:spTree>
    <p:extLst>
      <p:ext uri="{BB962C8B-B14F-4D97-AF65-F5344CB8AC3E}">
        <p14:creationId xmlns:p14="http://schemas.microsoft.com/office/powerpoint/2010/main" val="2151035627"/>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423592" y="6237312"/>
            <a:ext cx="7344816" cy="369332"/>
          </a:xfrm>
          <a:prstGeom prst="rect">
            <a:avLst/>
          </a:prstGeom>
          <a:noFill/>
        </p:spPr>
        <p:txBody>
          <a:bodyPr wrap="square" rtlCol="0">
            <a:spAutoFit/>
          </a:bodyPr>
          <a:lstStyle/>
          <a:p>
            <a:r>
              <a:rPr lang="fr-BE" dirty="0"/>
              <a:t>Liger Belair </a:t>
            </a:r>
            <a:r>
              <a:rPr lang="fr-BE" dirty="0" smtClean="0"/>
              <a:t>– Contre-étiquette personnalisée avec information NFC</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391" y="692696"/>
            <a:ext cx="4653667" cy="4824536"/>
          </a:xfrm>
          <a:prstGeom prst="rect">
            <a:avLst/>
          </a:prstGeom>
        </p:spPr>
      </p:pic>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6960096" y="980728"/>
            <a:ext cx="3176324" cy="4235098"/>
          </a:xfrm>
          <a:prstGeom prst="rect">
            <a:avLst/>
          </a:prstGeom>
        </p:spPr>
      </p:pic>
    </p:spTree>
    <p:extLst>
      <p:ext uri="{BB962C8B-B14F-4D97-AF65-F5344CB8AC3E}">
        <p14:creationId xmlns:p14="http://schemas.microsoft.com/office/powerpoint/2010/main" val="1511261037"/>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04F0797-463D-40BD-B0F8-56D0317F1BF3}" type="slidenum">
              <a:rPr lang="fr-BE" smtClean="0"/>
              <a:t>51</a:t>
            </a:fld>
            <a:endParaRPr lang="fr-BE"/>
          </a:p>
        </p:txBody>
      </p:sp>
      <p:pic>
        <p:nvPicPr>
          <p:cNvPr id="3" name="Picture 2"/>
          <p:cNvPicPr>
            <a:picLocks noChangeAspect="1"/>
          </p:cNvPicPr>
          <p:nvPr/>
        </p:nvPicPr>
        <p:blipFill>
          <a:blip r:embed="rId3"/>
          <a:stretch>
            <a:fillRect/>
          </a:stretch>
        </p:blipFill>
        <p:spPr>
          <a:xfrm>
            <a:off x="939800" y="0"/>
            <a:ext cx="10297056" cy="6858000"/>
          </a:xfrm>
          <a:prstGeom prst="rect">
            <a:avLst/>
          </a:prstGeom>
        </p:spPr>
      </p:pic>
    </p:spTree>
    <p:extLst>
      <p:ext uri="{BB962C8B-B14F-4D97-AF65-F5344CB8AC3E}">
        <p14:creationId xmlns:p14="http://schemas.microsoft.com/office/powerpoint/2010/main" val="1944786091"/>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287688" y="6237312"/>
            <a:ext cx="6192688" cy="369332"/>
          </a:xfrm>
          <a:prstGeom prst="rect">
            <a:avLst/>
          </a:prstGeom>
          <a:noFill/>
        </p:spPr>
        <p:txBody>
          <a:bodyPr wrap="square" rtlCol="0">
            <a:spAutoFit/>
          </a:bodyPr>
          <a:lstStyle/>
          <a:p>
            <a:pPr algn="ctr"/>
            <a:r>
              <a:rPr lang="fr-BE" dirty="0" smtClean="0"/>
              <a:t>Module Marché Gris </a:t>
            </a:r>
            <a:r>
              <a:rPr lang="fr-BE" dirty="0"/>
              <a:t>(</a:t>
            </a:r>
            <a:r>
              <a:rPr lang="fr-BE" dirty="0" smtClean="0"/>
              <a:t>Janvier </a:t>
            </a:r>
            <a:r>
              <a:rPr lang="fr-BE" dirty="0"/>
              <a:t>2017)</a:t>
            </a:r>
          </a:p>
        </p:txBody>
      </p:sp>
      <p:pic>
        <p:nvPicPr>
          <p:cNvPr id="2" name="Picture 1"/>
          <p:cNvPicPr>
            <a:picLocks noChangeAspect="1"/>
          </p:cNvPicPr>
          <p:nvPr/>
        </p:nvPicPr>
        <p:blipFill>
          <a:blip r:embed="rId3"/>
          <a:stretch>
            <a:fillRect/>
          </a:stretch>
        </p:blipFill>
        <p:spPr>
          <a:xfrm>
            <a:off x="1487488" y="260648"/>
            <a:ext cx="8980552" cy="5803921"/>
          </a:xfrm>
          <a:prstGeom prst="rect">
            <a:avLst/>
          </a:prstGeom>
        </p:spPr>
      </p:pic>
    </p:spTree>
    <p:extLst>
      <p:ext uri="{BB962C8B-B14F-4D97-AF65-F5344CB8AC3E}">
        <p14:creationId xmlns:p14="http://schemas.microsoft.com/office/powerpoint/2010/main" val="3606927562"/>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04F0797-463D-40BD-B0F8-56D0317F1BF3}" type="slidenum">
              <a:rPr lang="fr-BE" smtClean="0"/>
              <a:t>53</a:t>
            </a:fld>
            <a:endParaRPr lang="fr-BE"/>
          </a:p>
        </p:txBody>
      </p:sp>
      <p:pic>
        <p:nvPicPr>
          <p:cNvPr id="3" name="Picture 2"/>
          <p:cNvPicPr>
            <a:picLocks noChangeAspect="1"/>
          </p:cNvPicPr>
          <p:nvPr/>
        </p:nvPicPr>
        <p:blipFill>
          <a:blip r:embed="rId3"/>
          <a:stretch>
            <a:fillRect/>
          </a:stretch>
        </p:blipFill>
        <p:spPr>
          <a:xfrm>
            <a:off x="0" y="1052735"/>
            <a:ext cx="12288688" cy="8192459"/>
          </a:xfrm>
          <a:prstGeom prst="rect">
            <a:avLst/>
          </a:prstGeom>
        </p:spPr>
      </p:pic>
      <p:sp>
        <p:nvSpPr>
          <p:cNvPr id="5" name="TextBox 4"/>
          <p:cNvSpPr txBox="1"/>
          <p:nvPr/>
        </p:nvSpPr>
        <p:spPr>
          <a:xfrm flipH="1">
            <a:off x="3600605" y="98628"/>
            <a:ext cx="3847782" cy="954107"/>
          </a:xfrm>
          <a:prstGeom prst="rect">
            <a:avLst/>
          </a:prstGeom>
          <a:noFill/>
        </p:spPr>
        <p:txBody>
          <a:bodyPr wrap="square" rtlCol="0">
            <a:spAutoFit/>
          </a:bodyPr>
          <a:lstStyle/>
          <a:p>
            <a:pPr algn="ctr"/>
            <a:r>
              <a:rPr lang="en-US" sz="2800" dirty="0" smtClean="0"/>
              <a:t>Maureen Downey</a:t>
            </a:r>
          </a:p>
          <a:p>
            <a:pPr algn="ctr"/>
            <a:r>
              <a:rPr lang="en-US" sz="2800" dirty="0" err="1" smtClean="0"/>
              <a:t>Winefraud.com</a:t>
            </a:r>
            <a:endParaRPr lang="en-US" sz="2800" dirty="0"/>
          </a:p>
        </p:txBody>
      </p:sp>
    </p:spTree>
    <p:extLst>
      <p:ext uri="{BB962C8B-B14F-4D97-AF65-F5344CB8AC3E}">
        <p14:creationId xmlns:p14="http://schemas.microsoft.com/office/powerpoint/2010/main" val="98940919"/>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04F0797-463D-40BD-B0F8-56D0317F1BF3}" type="slidenum">
              <a:rPr lang="fr-BE" smtClean="0"/>
              <a:t>54</a:t>
            </a:fld>
            <a:endParaRPr lang="fr-BE"/>
          </a:p>
        </p:txBody>
      </p:sp>
      <p:pic>
        <p:nvPicPr>
          <p:cNvPr id="3" name="Picture 2"/>
          <p:cNvPicPr>
            <a:picLocks noChangeAspect="1"/>
          </p:cNvPicPr>
          <p:nvPr/>
        </p:nvPicPr>
        <p:blipFill>
          <a:blip r:embed="rId3"/>
          <a:stretch>
            <a:fillRect/>
          </a:stretch>
        </p:blipFill>
        <p:spPr>
          <a:xfrm>
            <a:off x="4223792" y="1196752"/>
            <a:ext cx="3798540" cy="5090120"/>
          </a:xfrm>
          <a:prstGeom prst="rect">
            <a:avLst/>
          </a:prstGeom>
        </p:spPr>
      </p:pic>
      <p:sp>
        <p:nvSpPr>
          <p:cNvPr id="5" name="TextBox 4"/>
          <p:cNvSpPr txBox="1"/>
          <p:nvPr/>
        </p:nvSpPr>
        <p:spPr>
          <a:xfrm>
            <a:off x="4007768" y="332656"/>
            <a:ext cx="4320480" cy="646331"/>
          </a:xfrm>
          <a:prstGeom prst="rect">
            <a:avLst/>
          </a:prstGeom>
          <a:noFill/>
        </p:spPr>
        <p:txBody>
          <a:bodyPr wrap="square" rtlCol="0">
            <a:spAutoFit/>
          </a:bodyPr>
          <a:lstStyle/>
          <a:p>
            <a:pPr algn="ctr"/>
            <a:r>
              <a:rPr lang="en-US" dirty="0" smtClean="0"/>
              <a:t>Michael Egan</a:t>
            </a:r>
          </a:p>
          <a:p>
            <a:pPr algn="ctr"/>
            <a:r>
              <a:rPr lang="en-US" dirty="0" err="1" smtClean="0"/>
              <a:t>Michaeleganwine.com</a:t>
            </a:r>
            <a:endParaRPr lang="en-US" dirty="0"/>
          </a:p>
        </p:txBody>
      </p:sp>
    </p:spTree>
    <p:extLst>
      <p:ext uri="{BB962C8B-B14F-4D97-AF65-F5344CB8AC3E}">
        <p14:creationId xmlns:p14="http://schemas.microsoft.com/office/powerpoint/2010/main" val="2953976764"/>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04F0797-463D-40BD-B0F8-56D0317F1BF3}" type="slidenum">
              <a:rPr lang="fr-BE" smtClean="0"/>
              <a:t>55</a:t>
            </a:fld>
            <a:endParaRPr lang="fr-BE"/>
          </a:p>
        </p:txBody>
      </p:sp>
      <p:sp>
        <p:nvSpPr>
          <p:cNvPr id="3" name="Rectangle 2"/>
          <p:cNvSpPr/>
          <p:nvPr/>
        </p:nvSpPr>
        <p:spPr>
          <a:xfrm>
            <a:off x="119336" y="188641"/>
            <a:ext cx="12072664" cy="5262979"/>
          </a:xfrm>
          <a:prstGeom prst="rect">
            <a:avLst/>
          </a:prstGeom>
        </p:spPr>
        <p:txBody>
          <a:bodyPr wrap="square">
            <a:spAutoFit/>
          </a:bodyPr>
          <a:lstStyle/>
          <a:p>
            <a:r>
              <a:rPr lang="en-US" sz="2400" b="1" dirty="0" smtClean="0"/>
              <a:t>Conclusions:</a:t>
            </a:r>
          </a:p>
          <a:p>
            <a:endParaRPr lang="fr-FR" sz="2400" b="1" dirty="0" smtClean="0"/>
          </a:p>
          <a:p>
            <a:pPr marL="285750" indent="-285750">
              <a:buFont typeface="Arial"/>
              <a:buChar char="•"/>
            </a:pPr>
            <a:r>
              <a:rPr lang="fr-FR" sz="2400" dirty="0" smtClean="0"/>
              <a:t>L’industrie a beaucoup des outils disponibles pour rendre un vin “authentique”</a:t>
            </a:r>
          </a:p>
          <a:p>
            <a:pPr marL="285750" indent="-285750">
              <a:buFont typeface="Arial"/>
              <a:buChar char="•"/>
            </a:pPr>
            <a:endParaRPr lang="fr-FR" sz="2400" dirty="0" smtClean="0"/>
          </a:p>
          <a:p>
            <a:pPr marL="285750" indent="-285750">
              <a:buFont typeface="Arial"/>
              <a:buChar char="•"/>
            </a:pPr>
            <a:r>
              <a:rPr lang="fr-FR" sz="2400" dirty="0" smtClean="0"/>
              <a:t>Problèmes de facilité de reproduction des étiquettes, proof tags et même gravures</a:t>
            </a:r>
          </a:p>
          <a:p>
            <a:pPr marL="285750" indent="-285750">
              <a:buFont typeface="Arial"/>
              <a:buChar char="•"/>
            </a:pPr>
            <a:endParaRPr lang="fr-FR" sz="2400" dirty="0" smtClean="0"/>
          </a:p>
          <a:p>
            <a:pPr marL="285750" indent="-285750">
              <a:buFont typeface="Arial"/>
              <a:buChar char="•"/>
            </a:pPr>
            <a:r>
              <a:rPr lang="fr-FR" sz="2400" dirty="0" smtClean="0"/>
              <a:t>Technologie NFC fiable et sophistiquée et donne confiance à l’acheteur mais n’est pas suffisante</a:t>
            </a:r>
          </a:p>
          <a:p>
            <a:pPr marL="285750" indent="-285750">
              <a:buFont typeface="Arial"/>
              <a:buChar char="•"/>
            </a:pPr>
            <a:endParaRPr lang="fr-FR" sz="2400" dirty="0" smtClean="0"/>
          </a:p>
          <a:p>
            <a:pPr marL="285750" indent="-285750">
              <a:buFont typeface="Arial"/>
              <a:buChar char="•"/>
            </a:pPr>
            <a:r>
              <a:rPr lang="fr-FR" sz="2400" dirty="0" smtClean="0"/>
              <a:t>Seule une solution multicouche ou l’authenticité est lié avec la traçabilité est efficace (voir l’avenir d’Internet des Choses)</a:t>
            </a:r>
          </a:p>
          <a:p>
            <a:pPr marL="285750" indent="-285750">
              <a:buFont typeface="Arial"/>
              <a:buChar char="•"/>
            </a:pPr>
            <a:endParaRPr lang="fr-FR" sz="2400" dirty="0" smtClean="0"/>
          </a:p>
          <a:p>
            <a:pPr marL="285750" indent="-285750">
              <a:buFont typeface="Arial"/>
              <a:buChar char="•"/>
            </a:pPr>
            <a:r>
              <a:rPr lang="fr-FR" sz="2400" dirty="0" smtClean="0"/>
              <a:t>Les bouteilles avec une provenance authentifié valent 20%-40% plus (actuellement seul garanti est ex-château)</a:t>
            </a:r>
            <a:endParaRPr lang="fr-FR" sz="2400" dirty="0"/>
          </a:p>
        </p:txBody>
      </p:sp>
      <p:sp>
        <p:nvSpPr>
          <p:cNvPr id="4" name="TextBox 3"/>
          <p:cNvSpPr txBox="1"/>
          <p:nvPr/>
        </p:nvSpPr>
        <p:spPr>
          <a:xfrm>
            <a:off x="6888088" y="5589240"/>
            <a:ext cx="3744416" cy="369332"/>
          </a:xfrm>
          <a:prstGeom prst="rect">
            <a:avLst/>
          </a:prstGeom>
          <a:noFill/>
        </p:spPr>
        <p:txBody>
          <a:bodyPr wrap="square" rtlCol="0">
            <a:spAutoFit/>
          </a:bodyPr>
          <a:lstStyle/>
          <a:p>
            <a:r>
              <a:rPr lang="de-DE" dirty="0" smtClean="0"/>
              <a:t>© Fiona Morrison M.W.</a:t>
            </a:r>
            <a:endParaRPr lang="en-US" dirty="0"/>
          </a:p>
        </p:txBody>
      </p:sp>
    </p:spTree>
    <p:extLst>
      <p:ext uri="{BB962C8B-B14F-4D97-AF65-F5344CB8AC3E}">
        <p14:creationId xmlns:p14="http://schemas.microsoft.com/office/powerpoint/2010/main" val="428538374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04F0797-463D-40BD-B0F8-56D0317F1BF3}" type="slidenum">
              <a:rPr lang="fr-BE" smtClean="0"/>
              <a:t>6</a:t>
            </a:fld>
            <a:endParaRPr lang="fr-BE"/>
          </a:p>
        </p:txBody>
      </p:sp>
      <p:sp>
        <p:nvSpPr>
          <p:cNvPr id="3" name="TextBox 2"/>
          <p:cNvSpPr txBox="1"/>
          <p:nvPr/>
        </p:nvSpPr>
        <p:spPr>
          <a:xfrm>
            <a:off x="911424" y="404664"/>
            <a:ext cx="10081120" cy="4216539"/>
          </a:xfrm>
          <a:prstGeom prst="rect">
            <a:avLst/>
          </a:prstGeom>
          <a:noFill/>
        </p:spPr>
        <p:txBody>
          <a:bodyPr wrap="square" rtlCol="0">
            <a:spAutoFit/>
          </a:bodyPr>
          <a:lstStyle/>
          <a:p>
            <a:r>
              <a:rPr lang="en-US" sz="3200" b="1" dirty="0" smtClean="0"/>
              <a:t>Types de </a:t>
            </a:r>
            <a:r>
              <a:rPr lang="en-US" sz="3200" b="1" dirty="0" err="1" smtClean="0"/>
              <a:t>Fraude</a:t>
            </a:r>
            <a:r>
              <a:rPr lang="en-US" sz="3200" b="1" dirty="0" smtClean="0"/>
              <a:t> du Vin</a:t>
            </a:r>
          </a:p>
          <a:p>
            <a:endParaRPr lang="en-US" sz="2000" dirty="0" smtClean="0"/>
          </a:p>
          <a:p>
            <a:pPr marL="285750" indent="-285750">
              <a:buFont typeface="Arial"/>
              <a:buChar char="•"/>
            </a:pPr>
            <a:r>
              <a:rPr lang="en-US" sz="2400" dirty="0" err="1" smtClean="0"/>
              <a:t>Contrefaçon</a:t>
            </a:r>
            <a:endParaRPr lang="en-US" sz="2400" dirty="0" smtClean="0"/>
          </a:p>
          <a:p>
            <a:pPr marL="285750" indent="-285750">
              <a:buFont typeface="Arial"/>
              <a:buChar char="•"/>
            </a:pPr>
            <a:endParaRPr lang="en-US" sz="2400" dirty="0" smtClean="0"/>
          </a:p>
          <a:p>
            <a:pPr marL="285750" indent="-285750">
              <a:buFont typeface="Arial"/>
              <a:buChar char="•"/>
            </a:pPr>
            <a:r>
              <a:rPr lang="en-US" sz="2400" dirty="0" err="1" smtClean="0"/>
              <a:t>Vente</a:t>
            </a:r>
            <a:r>
              <a:rPr lang="en-US" sz="2400" dirty="0" smtClean="0"/>
              <a:t> </a:t>
            </a:r>
            <a:r>
              <a:rPr lang="en-US" sz="2400" dirty="0" err="1" smtClean="0"/>
              <a:t>frauduleuse</a:t>
            </a:r>
            <a:r>
              <a:rPr lang="en-US" sz="2400" dirty="0" smtClean="0"/>
              <a:t> des </a:t>
            </a:r>
            <a:r>
              <a:rPr lang="en-US" sz="2400" dirty="0" err="1" smtClean="0"/>
              <a:t>vins</a:t>
            </a:r>
            <a:r>
              <a:rPr lang="en-US" sz="2400" dirty="0" smtClean="0"/>
              <a:t> en primeur </a:t>
            </a:r>
            <a:r>
              <a:rPr lang="en-US" sz="2400" dirty="0" err="1" smtClean="0"/>
              <a:t>ou</a:t>
            </a:r>
            <a:r>
              <a:rPr lang="en-US" sz="2400" dirty="0" smtClean="0"/>
              <a:t> </a:t>
            </a:r>
            <a:r>
              <a:rPr lang="en-US" sz="2400" dirty="0" err="1" smtClean="0"/>
              <a:t>pré</a:t>
            </a:r>
            <a:r>
              <a:rPr lang="en-US" sz="2400" dirty="0" smtClean="0"/>
              <a:t> </a:t>
            </a:r>
            <a:r>
              <a:rPr lang="en-US" sz="2400" dirty="0" err="1" smtClean="0"/>
              <a:t>mise</a:t>
            </a:r>
            <a:r>
              <a:rPr lang="en-US" sz="2400" dirty="0" smtClean="0"/>
              <a:t> en </a:t>
            </a:r>
            <a:r>
              <a:rPr lang="en-US" sz="2400" dirty="0" err="1" smtClean="0"/>
              <a:t>marché</a:t>
            </a:r>
            <a:endParaRPr lang="en-US" sz="2400" dirty="0" smtClean="0"/>
          </a:p>
          <a:p>
            <a:pPr marL="285750" indent="-285750">
              <a:buFont typeface="Arial"/>
              <a:buChar char="•"/>
            </a:pPr>
            <a:endParaRPr lang="en-US" sz="2400" dirty="0" smtClean="0"/>
          </a:p>
          <a:p>
            <a:pPr marL="285750" indent="-285750">
              <a:buFont typeface="Arial"/>
              <a:buChar char="•"/>
            </a:pPr>
            <a:r>
              <a:rPr lang="en-US" sz="2400" dirty="0" err="1" smtClean="0"/>
              <a:t>Vols</a:t>
            </a:r>
            <a:r>
              <a:rPr lang="en-US" sz="2400" dirty="0" smtClean="0"/>
              <a:t> des </a:t>
            </a:r>
            <a:r>
              <a:rPr lang="en-US" sz="2400" dirty="0" err="1" smtClean="0"/>
              <a:t>vins</a:t>
            </a:r>
            <a:r>
              <a:rPr lang="en-US" sz="2400" dirty="0" smtClean="0"/>
              <a:t> </a:t>
            </a:r>
            <a:r>
              <a:rPr lang="en-US" sz="2400" dirty="0" err="1" smtClean="0"/>
              <a:t>stockés</a:t>
            </a:r>
            <a:r>
              <a:rPr lang="en-US" sz="2400" dirty="0" smtClean="0"/>
              <a:t> </a:t>
            </a:r>
            <a:r>
              <a:rPr lang="en-US" sz="2400" dirty="0" err="1" smtClean="0"/>
              <a:t>dans</a:t>
            </a:r>
            <a:r>
              <a:rPr lang="en-US" sz="2400" dirty="0" smtClean="0"/>
              <a:t> les </a:t>
            </a:r>
            <a:r>
              <a:rPr lang="en-US" sz="2400" dirty="0" err="1" smtClean="0"/>
              <a:t>entrepôts</a:t>
            </a:r>
            <a:r>
              <a:rPr lang="en-US" sz="2400" dirty="0" smtClean="0"/>
              <a:t> </a:t>
            </a:r>
            <a:r>
              <a:rPr lang="en-US" sz="2400" dirty="0" err="1" smtClean="0"/>
              <a:t>specialisés</a:t>
            </a:r>
            <a:r>
              <a:rPr lang="en-US" sz="2400" dirty="0" smtClean="0"/>
              <a:t> du vin</a:t>
            </a:r>
          </a:p>
          <a:p>
            <a:pPr marL="285750" indent="-285750">
              <a:buFont typeface="Arial"/>
              <a:buChar char="•"/>
            </a:pPr>
            <a:endParaRPr lang="en-US" sz="2400" dirty="0"/>
          </a:p>
          <a:p>
            <a:pPr marL="285750" indent="-285750">
              <a:buFont typeface="Arial"/>
              <a:buChar char="•"/>
            </a:pPr>
            <a:r>
              <a:rPr lang="en-US" sz="2400" dirty="0" err="1" smtClean="0"/>
              <a:t>Vols</a:t>
            </a:r>
            <a:r>
              <a:rPr lang="en-US" sz="2400" dirty="0" smtClean="0"/>
              <a:t> des restaurants, </a:t>
            </a:r>
            <a:r>
              <a:rPr lang="en-US" sz="2400" dirty="0" err="1" smtClean="0"/>
              <a:t>particuliers</a:t>
            </a:r>
            <a:r>
              <a:rPr lang="en-US" sz="2400" dirty="0" smtClean="0"/>
              <a:t>, </a:t>
            </a:r>
            <a:r>
              <a:rPr lang="en-US" sz="2400" dirty="0" err="1" smtClean="0"/>
              <a:t>transporteurs</a:t>
            </a:r>
            <a:r>
              <a:rPr lang="en-US" sz="2400" dirty="0" smtClean="0"/>
              <a:t>, châteaux/</a:t>
            </a:r>
            <a:r>
              <a:rPr lang="en-US" sz="2400" dirty="0" err="1" smtClean="0"/>
              <a:t>domaines</a:t>
            </a:r>
            <a:endParaRPr lang="en-US" sz="2400" dirty="0" smtClean="0"/>
          </a:p>
          <a:p>
            <a:pPr marL="285750" indent="-285750">
              <a:buFont typeface="Arial"/>
              <a:buChar char="•"/>
            </a:pPr>
            <a:endParaRPr lang="en-US" sz="2400" dirty="0"/>
          </a:p>
          <a:p>
            <a:pPr marL="285750" indent="-285750">
              <a:buFont typeface="Arial"/>
              <a:buChar char="•"/>
            </a:pPr>
            <a:r>
              <a:rPr lang="en-US" sz="2400" dirty="0" err="1" smtClean="0"/>
              <a:t>Mise</a:t>
            </a:r>
            <a:r>
              <a:rPr lang="en-US" sz="2400" dirty="0" smtClean="0"/>
              <a:t> en </a:t>
            </a:r>
            <a:r>
              <a:rPr lang="en-US" sz="2400" dirty="0" err="1" smtClean="0"/>
              <a:t>bouteille</a:t>
            </a:r>
            <a:r>
              <a:rPr lang="en-US" sz="2400" dirty="0" smtClean="0"/>
              <a:t> des </a:t>
            </a:r>
            <a:r>
              <a:rPr lang="en-US" sz="2400" dirty="0" err="1" smtClean="0"/>
              <a:t>vins</a:t>
            </a:r>
            <a:r>
              <a:rPr lang="en-US" sz="2400" dirty="0" smtClean="0"/>
              <a:t> </a:t>
            </a:r>
            <a:r>
              <a:rPr lang="en-US" sz="2400" dirty="0" err="1" smtClean="0"/>
              <a:t>d’une</a:t>
            </a:r>
            <a:r>
              <a:rPr lang="en-US" sz="2400" dirty="0" smtClean="0"/>
              <a:t> </a:t>
            </a:r>
            <a:r>
              <a:rPr lang="en-US" sz="2400" dirty="0" err="1" smtClean="0"/>
              <a:t>autre</a:t>
            </a:r>
            <a:r>
              <a:rPr lang="en-US" sz="2400" dirty="0" smtClean="0"/>
              <a:t> provenance (Chine)</a:t>
            </a:r>
            <a:endParaRPr lang="en-US" sz="2400" dirty="0"/>
          </a:p>
        </p:txBody>
      </p:sp>
    </p:spTree>
    <p:extLst>
      <p:ext uri="{BB962C8B-B14F-4D97-AF65-F5344CB8AC3E}">
        <p14:creationId xmlns:p14="http://schemas.microsoft.com/office/powerpoint/2010/main" val="276546282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04F0797-463D-40BD-B0F8-56D0317F1BF3}" type="slidenum">
              <a:rPr lang="fr-BE" smtClean="0"/>
              <a:t>7</a:t>
            </a:fld>
            <a:endParaRPr lang="fr-BE"/>
          </a:p>
        </p:txBody>
      </p:sp>
      <p:pic>
        <p:nvPicPr>
          <p:cNvPr id="3" name="Picture 2"/>
          <p:cNvPicPr>
            <a:picLocks noChangeAspect="1"/>
          </p:cNvPicPr>
          <p:nvPr/>
        </p:nvPicPr>
        <p:blipFill>
          <a:blip r:embed="rId3"/>
          <a:stretch>
            <a:fillRect/>
          </a:stretch>
        </p:blipFill>
        <p:spPr>
          <a:xfrm>
            <a:off x="2387587" y="955810"/>
            <a:ext cx="7416825" cy="5430257"/>
          </a:xfrm>
          <a:prstGeom prst="rect">
            <a:avLst/>
          </a:prstGeom>
        </p:spPr>
      </p:pic>
      <p:sp>
        <p:nvSpPr>
          <p:cNvPr id="4" name="TextBox 3"/>
          <p:cNvSpPr txBox="1"/>
          <p:nvPr/>
        </p:nvSpPr>
        <p:spPr>
          <a:xfrm>
            <a:off x="0" y="332656"/>
            <a:ext cx="12192000" cy="584775"/>
          </a:xfrm>
          <a:prstGeom prst="rect">
            <a:avLst/>
          </a:prstGeom>
          <a:noFill/>
        </p:spPr>
        <p:txBody>
          <a:bodyPr wrap="square" rtlCol="0">
            <a:spAutoFit/>
          </a:bodyPr>
          <a:lstStyle/>
          <a:p>
            <a:pPr algn="ctr"/>
            <a:r>
              <a:rPr lang="en-US" sz="3200" dirty="0" smtClean="0"/>
              <a:t>Chateau Margaux v. </a:t>
            </a:r>
            <a:r>
              <a:rPr lang="en-US" sz="3200" dirty="0" err="1" smtClean="0"/>
              <a:t>Khaled</a:t>
            </a:r>
            <a:r>
              <a:rPr lang="en-US" sz="3200" dirty="0" smtClean="0"/>
              <a:t> </a:t>
            </a:r>
            <a:r>
              <a:rPr lang="en-US" sz="3200" dirty="0" err="1" smtClean="0"/>
              <a:t>Rouabah</a:t>
            </a:r>
            <a:endParaRPr lang="en-US" sz="3200" dirty="0"/>
          </a:p>
        </p:txBody>
      </p:sp>
    </p:spTree>
    <p:extLst>
      <p:ext uri="{BB962C8B-B14F-4D97-AF65-F5344CB8AC3E}">
        <p14:creationId xmlns:p14="http://schemas.microsoft.com/office/powerpoint/2010/main" val="377033949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04F0797-463D-40BD-B0F8-56D0317F1BF3}" type="slidenum">
              <a:rPr lang="fr-BE" smtClean="0"/>
              <a:t>8</a:t>
            </a:fld>
            <a:endParaRPr lang="fr-BE"/>
          </a:p>
        </p:txBody>
      </p:sp>
      <p:pic>
        <p:nvPicPr>
          <p:cNvPr id="3" name="Picture 2"/>
          <p:cNvPicPr>
            <a:picLocks noChangeAspect="1"/>
          </p:cNvPicPr>
          <p:nvPr/>
        </p:nvPicPr>
        <p:blipFill>
          <a:blip r:embed="rId3"/>
          <a:stretch>
            <a:fillRect/>
          </a:stretch>
        </p:blipFill>
        <p:spPr>
          <a:xfrm>
            <a:off x="6816080" y="-1"/>
            <a:ext cx="5351016" cy="6904537"/>
          </a:xfrm>
          <a:prstGeom prst="rect">
            <a:avLst/>
          </a:prstGeom>
        </p:spPr>
      </p:pic>
      <p:sp>
        <p:nvSpPr>
          <p:cNvPr id="4" name="TextBox 3"/>
          <p:cNvSpPr txBox="1"/>
          <p:nvPr/>
        </p:nvSpPr>
        <p:spPr>
          <a:xfrm>
            <a:off x="267472" y="188640"/>
            <a:ext cx="6548607" cy="584775"/>
          </a:xfrm>
          <a:prstGeom prst="rect">
            <a:avLst/>
          </a:prstGeom>
          <a:noFill/>
        </p:spPr>
        <p:txBody>
          <a:bodyPr wrap="square" rtlCol="0">
            <a:spAutoFit/>
          </a:bodyPr>
          <a:lstStyle/>
          <a:p>
            <a:r>
              <a:rPr lang="en-US" sz="3200" dirty="0" smtClean="0"/>
              <a:t>Bill Koch v. Hardy</a:t>
            </a:r>
            <a:r>
              <a:rPr lang="en-US" sz="3200" dirty="0"/>
              <a:t> </a:t>
            </a:r>
            <a:r>
              <a:rPr lang="en-US" sz="3200" dirty="0" err="1" smtClean="0"/>
              <a:t>Rodenstock</a:t>
            </a:r>
            <a:endParaRPr lang="en-US" sz="3200" dirty="0" smtClean="0"/>
          </a:p>
        </p:txBody>
      </p:sp>
    </p:spTree>
    <p:extLst>
      <p:ext uri="{BB962C8B-B14F-4D97-AF65-F5344CB8AC3E}">
        <p14:creationId xmlns:p14="http://schemas.microsoft.com/office/powerpoint/2010/main" val="187249335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04F0797-463D-40BD-B0F8-56D0317F1BF3}" type="slidenum">
              <a:rPr lang="fr-BE" smtClean="0"/>
              <a:t>9</a:t>
            </a:fld>
            <a:endParaRPr lang="fr-BE"/>
          </a:p>
        </p:txBody>
      </p:sp>
      <p:pic>
        <p:nvPicPr>
          <p:cNvPr id="3" name="Picture 2"/>
          <p:cNvPicPr>
            <a:picLocks noChangeAspect="1"/>
          </p:cNvPicPr>
          <p:nvPr/>
        </p:nvPicPr>
        <p:blipFill>
          <a:blip r:embed="rId3"/>
          <a:stretch>
            <a:fillRect/>
          </a:stretch>
        </p:blipFill>
        <p:spPr>
          <a:xfrm>
            <a:off x="0" y="-21704"/>
            <a:ext cx="5336318" cy="6879704"/>
          </a:xfrm>
          <a:prstGeom prst="rect">
            <a:avLst/>
          </a:prstGeom>
        </p:spPr>
      </p:pic>
      <p:sp>
        <p:nvSpPr>
          <p:cNvPr id="5" name="TextBox 4"/>
          <p:cNvSpPr txBox="1"/>
          <p:nvPr/>
        </p:nvSpPr>
        <p:spPr>
          <a:xfrm>
            <a:off x="5336318" y="251936"/>
            <a:ext cx="6855682" cy="584776"/>
          </a:xfrm>
          <a:prstGeom prst="rect">
            <a:avLst/>
          </a:prstGeom>
          <a:noFill/>
        </p:spPr>
        <p:txBody>
          <a:bodyPr wrap="square" rtlCol="0">
            <a:spAutoFit/>
          </a:bodyPr>
          <a:lstStyle/>
          <a:p>
            <a:pPr algn="ctr"/>
            <a:r>
              <a:rPr lang="en-US" sz="3200" dirty="0" smtClean="0"/>
              <a:t>RUDY</a:t>
            </a:r>
            <a:endParaRPr lang="en-US" sz="3200" dirty="0"/>
          </a:p>
        </p:txBody>
      </p:sp>
    </p:spTree>
    <p:extLst>
      <p:ext uri="{BB962C8B-B14F-4D97-AF65-F5344CB8AC3E}">
        <p14:creationId xmlns:p14="http://schemas.microsoft.com/office/powerpoint/2010/main" val="129437931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hème Office">
  <a:themeElements>
    <a:clrScheme name="Selinko bleu">
      <a:dk1>
        <a:srgbClr val="313636"/>
      </a:dk1>
      <a:lt1>
        <a:srgbClr val="FAF9F5"/>
      </a:lt1>
      <a:dk2>
        <a:srgbClr val="4A5459"/>
      </a:dk2>
      <a:lt2>
        <a:srgbClr val="EEECE1"/>
      </a:lt2>
      <a:accent1>
        <a:srgbClr val="00B3D6"/>
      </a:accent1>
      <a:accent2>
        <a:srgbClr val="FA4540"/>
      </a:accent2>
      <a:accent3>
        <a:srgbClr val="88C541"/>
      </a:accent3>
      <a:accent4>
        <a:srgbClr val="C72D7D"/>
      </a:accent4>
      <a:accent5>
        <a:srgbClr val="4BACC6"/>
      </a:accent5>
      <a:accent6>
        <a:srgbClr val="E5AF4B"/>
      </a:accent6>
      <a:hlink>
        <a:srgbClr val="F37252"/>
      </a:hlink>
      <a:folHlink>
        <a:srgbClr val="EB265B"/>
      </a:folHlink>
    </a:clrScheme>
    <a:fontScheme name="Selinko">
      <a:majorFont>
        <a:latin typeface="DIN Next LT Pro"/>
        <a:ea typeface=""/>
        <a:cs typeface=""/>
      </a:majorFont>
      <a:minorFont>
        <a:latin typeface="DIN Next LT Pro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chemeClr val="accent1"/>
          </a:solidFill>
          <a:prstDash val="sysDot"/>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prstDash val="sysDot"/>
          <a:tailEnd type="arrow"/>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24142</TotalTime>
  <Words>3005</Words>
  <Application>Microsoft Macintosh PowerPoint</Application>
  <PresentationFormat>Custom</PresentationFormat>
  <Paragraphs>355</Paragraphs>
  <Slides>55</Slides>
  <Notes>49</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55</vt:i4>
      </vt:variant>
    </vt:vector>
  </HeadingPairs>
  <TitlesOfParts>
    <vt:vector size="57" baseType="lpstr">
      <vt:lpstr>Thème Office</vt:lpstr>
      <vt:lpstr>Document</vt:lpstr>
      <vt:lpstr>Vraie ou Fausse?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Yassine</dc:creator>
  <cp:lastModifiedBy>Julian &amp; Carol Sacher</cp:lastModifiedBy>
  <cp:revision>421</cp:revision>
  <dcterms:created xsi:type="dcterms:W3CDTF">2016-04-21T11:49:47Z</dcterms:created>
  <dcterms:modified xsi:type="dcterms:W3CDTF">2016-12-14T20:54:28Z</dcterms:modified>
</cp:coreProperties>
</file>